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sciencedirect.com/science/article/pii/S0016328707001085#bib70"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vimeo.com/63120451" TargetMode="External"/><Relationship Id="rId3" Type="http://schemas.openxmlformats.org/officeDocument/2006/relationships/hyperlink" Target="https://youtu.be/NDx711ibD1M" TargetMode="External"/><Relationship Id="rId4" Type="http://schemas.openxmlformats.org/officeDocument/2006/relationships/hyperlink" Target="https://vimeo.com/ondemand/minimalismfilm/153518223"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vimeo.com/63120451" TargetMode="External"/><Relationship Id="rId3" Type="http://schemas.openxmlformats.org/officeDocument/2006/relationships/hyperlink" Target="https://youtu.be/NDx711ibD1M" TargetMode="External"/><Relationship Id="rId4" Type="http://schemas.openxmlformats.org/officeDocument/2006/relationships/hyperlink" Target="https://vimeo.com/ondemand/minimalismfilm/153518223"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28bf05304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8bf05304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From Hiltunen 2008 </a:t>
            </a:r>
            <a:endParaRPr>
              <a:solidFill>
                <a:schemeClr val="dk1"/>
              </a:solidFill>
            </a:endParaRPr>
          </a:p>
          <a:p>
            <a:pPr indent="0" lvl="0" marL="0" rtl="0" algn="l">
              <a:spcBef>
                <a:spcPts val="0"/>
              </a:spcBef>
              <a:spcAft>
                <a:spcPts val="0"/>
              </a:spcAft>
              <a:buNone/>
            </a:pPr>
            <a:r>
              <a:rPr lang="en" u="sng">
                <a:solidFill>
                  <a:schemeClr val="hlink"/>
                </a:solidFill>
                <a:hlinkClick r:id="rId2"/>
              </a:rPr>
              <a:t>http://www.sciencedirect.com/science/article/pii/S0016328707001085#bib70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505050"/>
                </a:solidFill>
              </a:rPr>
              <a:t>Pierce’s sign redrawn from Hiltunen (2008)</a:t>
            </a:r>
            <a:endParaRPr>
              <a:solidFill>
                <a:srgbClr val="50505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28bf053041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8bf05304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Hitunen 2008 http://www.sciencedirect.com/science/article/pii/S0016328707001085#bib70</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 name="Shape 73"/>
        <p:cNvGrpSpPr/>
        <p:nvPr/>
      </p:nvGrpSpPr>
      <p:grpSpPr>
        <a:xfrm>
          <a:off x="0" y="0"/>
          <a:ext cx="0" cy="0"/>
          <a:chOff x="0" y="0"/>
          <a:chExt cx="0" cy="0"/>
        </a:xfrm>
      </p:grpSpPr>
      <p:sp>
        <p:nvSpPr>
          <p:cNvPr id="74" name="Google Shape;74;g28bf05304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8bf05304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505050"/>
                </a:solidFill>
              </a:rPr>
              <a:t>From Hiltunen (2008) http://www.sciencedirect.com/science/article/pii/S0016328707001085#bib70</a:t>
            </a:r>
            <a:endParaRPr>
              <a:solidFill>
                <a:srgbClr val="505050"/>
              </a:solidFill>
            </a:endParaRPr>
          </a:p>
          <a:p>
            <a:pPr indent="0" lvl="0" marL="0" rtl="0" algn="l">
              <a:spcBef>
                <a:spcPts val="0"/>
              </a:spcBef>
              <a:spcAft>
                <a:spcPts val="0"/>
              </a:spcAft>
              <a:buClr>
                <a:schemeClr val="dk1"/>
              </a:buClr>
              <a:buSzPts val="1100"/>
              <a:buFont typeface="Arial"/>
              <a:buNone/>
            </a:pPr>
            <a:r>
              <a:rPr lang="en">
                <a:solidFill>
                  <a:srgbClr val="505050"/>
                </a:solidFill>
              </a:rPr>
              <a:t>“The future sign is designed to function as a general model that can be used to understand the concept weak sign(al) and to estimate its characteristics. The future sign can be divided into three dimensions according to Peirce's sign: </a:t>
            </a:r>
            <a:r>
              <a:rPr i="1" lang="en">
                <a:solidFill>
                  <a:srgbClr val="505050"/>
                </a:solidFill>
              </a:rPr>
              <a:t>the object</a:t>
            </a:r>
            <a:r>
              <a:rPr lang="en">
                <a:solidFill>
                  <a:srgbClr val="505050"/>
                </a:solidFill>
              </a:rPr>
              <a:t>, </a:t>
            </a:r>
            <a:r>
              <a:rPr i="1" lang="en">
                <a:solidFill>
                  <a:srgbClr val="505050"/>
                </a:solidFill>
              </a:rPr>
              <a:t>the representamen</a:t>
            </a:r>
            <a:r>
              <a:rPr lang="en">
                <a:solidFill>
                  <a:srgbClr val="505050"/>
                </a:solidFill>
              </a:rPr>
              <a:t> and </a:t>
            </a:r>
            <a:r>
              <a:rPr i="1" lang="en">
                <a:solidFill>
                  <a:srgbClr val="505050"/>
                </a:solidFill>
              </a:rPr>
              <a:t>the interpretant</a:t>
            </a:r>
            <a:r>
              <a:rPr lang="en">
                <a:solidFill>
                  <a:srgbClr val="505050"/>
                </a:solidFill>
              </a:rPr>
              <a:t>. In the case of future signs, these dimensions have the following meanings:</a:t>
            </a:r>
            <a:endParaRPr>
              <a:solidFill>
                <a:srgbClr val="505050"/>
              </a:solidFill>
            </a:endParaRPr>
          </a:p>
          <a:p>
            <a:pPr indent="0" lvl="0" marL="0" marR="25400" rtl="0" algn="l">
              <a:lnSpc>
                <a:spcPct val="115000"/>
              </a:lnSpc>
              <a:spcBef>
                <a:spcPts val="0"/>
              </a:spcBef>
              <a:spcAft>
                <a:spcPts val="0"/>
              </a:spcAft>
              <a:buClr>
                <a:schemeClr val="dk1"/>
              </a:buClr>
              <a:buSzPts val="1100"/>
              <a:buFont typeface="Arial"/>
              <a:buNone/>
            </a:pPr>
            <a:r>
              <a:t/>
            </a:r>
            <a:endParaRPr>
              <a:solidFill>
                <a:srgbClr val="505050"/>
              </a:solidFill>
            </a:endParaRPr>
          </a:p>
          <a:p>
            <a:pPr indent="-298450" lvl="0" marL="457200" marR="25400" rtl="0" algn="l">
              <a:lnSpc>
                <a:spcPct val="115000"/>
              </a:lnSpc>
              <a:spcBef>
                <a:spcPts val="0"/>
              </a:spcBef>
              <a:spcAft>
                <a:spcPts val="0"/>
              </a:spcAft>
              <a:buClr>
                <a:srgbClr val="505050"/>
              </a:buClr>
              <a:buSzPts val="1100"/>
              <a:buChar char="●"/>
            </a:pPr>
            <a:r>
              <a:rPr i="1" lang="en">
                <a:solidFill>
                  <a:srgbClr val="505050"/>
                </a:solidFill>
              </a:rPr>
              <a:t>The object</a:t>
            </a:r>
            <a:r>
              <a:rPr lang="en">
                <a:solidFill>
                  <a:srgbClr val="505050"/>
                </a:solidFill>
              </a:rPr>
              <a:t> refers to an (emerging) issue.</a:t>
            </a:r>
            <a:endParaRPr>
              <a:solidFill>
                <a:srgbClr val="505050"/>
              </a:solidFill>
            </a:endParaRPr>
          </a:p>
          <a:p>
            <a:pPr indent="-298450" lvl="0" marL="457200" marR="25400" rtl="0" algn="l">
              <a:lnSpc>
                <a:spcPct val="115000"/>
              </a:lnSpc>
              <a:spcBef>
                <a:spcPts val="0"/>
              </a:spcBef>
              <a:spcAft>
                <a:spcPts val="0"/>
              </a:spcAft>
              <a:buClr>
                <a:srgbClr val="505050"/>
              </a:buClr>
              <a:buSzPts val="1100"/>
              <a:buChar char="●"/>
            </a:pPr>
            <a:r>
              <a:rPr i="1" lang="en">
                <a:solidFill>
                  <a:srgbClr val="505050"/>
                </a:solidFill>
              </a:rPr>
              <a:t>The representamen</a:t>
            </a:r>
            <a:r>
              <a:rPr lang="en">
                <a:solidFill>
                  <a:srgbClr val="505050"/>
                </a:solidFill>
              </a:rPr>
              <a:t> is the concrete form the sign takes. I will call this </a:t>
            </a:r>
            <a:r>
              <a:rPr i="1" lang="en">
                <a:solidFill>
                  <a:srgbClr val="505050"/>
                </a:solidFill>
              </a:rPr>
              <a:t>signal</a:t>
            </a:r>
            <a:r>
              <a:rPr lang="en">
                <a:solidFill>
                  <a:srgbClr val="505050"/>
                </a:solidFill>
              </a:rPr>
              <a:t>, because it is usually sent by someone (note: not in every case, though). In the case of future signs, signals can take the form of a news article, a rumour, a photo, a story in TV news, an image, etc. The signal is in connection with the </a:t>
            </a:r>
            <a:r>
              <a:rPr i="1" lang="en">
                <a:solidFill>
                  <a:srgbClr val="505050"/>
                </a:solidFill>
              </a:rPr>
              <a:t>issue</a:t>
            </a:r>
            <a:r>
              <a:rPr lang="en">
                <a:solidFill>
                  <a:srgbClr val="505050"/>
                </a:solidFill>
              </a:rPr>
              <a:t>.</a:t>
            </a:r>
            <a:endParaRPr>
              <a:solidFill>
                <a:srgbClr val="505050"/>
              </a:solidFill>
            </a:endParaRPr>
          </a:p>
          <a:p>
            <a:pPr indent="-298450" lvl="0" marL="457200" marR="25400" rtl="0" algn="l">
              <a:lnSpc>
                <a:spcPct val="115000"/>
              </a:lnSpc>
              <a:spcBef>
                <a:spcPts val="0"/>
              </a:spcBef>
              <a:spcAft>
                <a:spcPts val="0"/>
              </a:spcAft>
              <a:buClr>
                <a:srgbClr val="505050"/>
              </a:buClr>
              <a:buSzPts val="1100"/>
              <a:buChar char="●"/>
            </a:pPr>
            <a:r>
              <a:rPr i="1" lang="en">
                <a:solidFill>
                  <a:srgbClr val="505050"/>
                </a:solidFill>
              </a:rPr>
              <a:t>The interpretant</a:t>
            </a:r>
            <a:r>
              <a:rPr lang="en">
                <a:solidFill>
                  <a:srgbClr val="505050"/>
                </a:solidFill>
              </a:rPr>
              <a:t> is a sense made of the future potentiality of the sign. This means the clarity to an interpreter of the sign to make assumptions of future events based on the sign. Contexts are included in this dimension, because interpreters make their conclusions about the signs in their own context.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28bf05304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8bf05304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signal that you want to pick up from the three documentary previews you sawOLI page 29 </a:t>
            </a:r>
            <a:endParaRPr/>
          </a:p>
          <a:p>
            <a:pPr indent="-298450" lvl="0" marL="457200" rtl="0" algn="l">
              <a:spcBef>
                <a:spcPts val="0"/>
              </a:spcBef>
              <a:spcAft>
                <a:spcPts val="0"/>
              </a:spcAft>
              <a:buSzPts val="1100"/>
              <a:buChar char="●"/>
            </a:pPr>
            <a:r>
              <a:rPr lang="en"/>
              <a:t>What would Jesus buy? </a:t>
            </a:r>
            <a:r>
              <a:rPr lang="en" u="sng">
                <a:solidFill>
                  <a:schemeClr val="hlink"/>
                </a:solidFill>
                <a:hlinkClick r:id="rId2"/>
              </a:rPr>
              <a:t>https://vimeo.com/63120451</a:t>
            </a:r>
            <a:endParaRPr/>
          </a:p>
          <a:p>
            <a:pPr indent="-298450" lvl="0" marL="457200" rtl="0" algn="l">
              <a:spcBef>
                <a:spcPts val="0"/>
              </a:spcBef>
              <a:spcAft>
                <a:spcPts val="0"/>
              </a:spcAft>
              <a:buSzPts val="1100"/>
              <a:buChar char="●"/>
            </a:pPr>
            <a:r>
              <a:rPr lang="en"/>
              <a:t>True cost </a:t>
            </a:r>
            <a:r>
              <a:rPr lang="en" u="sng">
                <a:solidFill>
                  <a:schemeClr val="hlink"/>
                </a:solidFill>
                <a:hlinkClick r:id="rId3"/>
              </a:rPr>
              <a:t>https://youtu.be/NDx711ibD1M</a:t>
            </a:r>
            <a:endParaRPr/>
          </a:p>
          <a:p>
            <a:pPr indent="-298450" lvl="0" marL="457200" rtl="0" algn="l">
              <a:spcBef>
                <a:spcPts val="0"/>
              </a:spcBef>
              <a:spcAft>
                <a:spcPts val="0"/>
              </a:spcAft>
              <a:buSzPts val="1100"/>
              <a:buChar char="●"/>
            </a:pPr>
            <a:r>
              <a:rPr lang="en"/>
              <a:t>Minimalism </a:t>
            </a:r>
            <a:r>
              <a:rPr lang="en" u="sng">
                <a:solidFill>
                  <a:schemeClr val="hlink"/>
                </a:solidFill>
                <a:hlinkClick r:id="rId4"/>
              </a:rPr>
              <a:t>https://vimeo.com/ondemand/minimalismfilm/153518223</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i="1" lang="en">
                <a:solidFill>
                  <a:srgbClr val="505050"/>
                </a:solidFill>
              </a:rPr>
              <a:t>Definitions from Hiltunen (2008)</a:t>
            </a:r>
            <a:endParaRPr i="1">
              <a:solidFill>
                <a:srgbClr val="505050"/>
              </a:solidFill>
            </a:endParaRPr>
          </a:p>
          <a:p>
            <a:pPr indent="0" lvl="0" marL="0" rtl="0" algn="l">
              <a:lnSpc>
                <a:spcPct val="115000"/>
              </a:lnSpc>
              <a:spcBef>
                <a:spcPts val="1200"/>
              </a:spcBef>
              <a:spcAft>
                <a:spcPts val="0"/>
              </a:spcAft>
              <a:buNone/>
            </a:pPr>
            <a:r>
              <a:rPr i="1" lang="en">
                <a:solidFill>
                  <a:srgbClr val="505050"/>
                </a:solidFill>
              </a:rPr>
              <a:t>The signal</a:t>
            </a:r>
            <a:r>
              <a:rPr lang="en">
                <a:solidFill>
                  <a:srgbClr val="505050"/>
                </a:solidFill>
              </a:rPr>
              <a:t>: the number and/or visibility of signals.</a:t>
            </a:r>
            <a:endParaRPr>
              <a:solidFill>
                <a:srgbClr val="505050"/>
              </a:solidFill>
            </a:endParaRPr>
          </a:p>
          <a:p>
            <a:pPr indent="0" lvl="0" marL="0" rtl="0" algn="l">
              <a:lnSpc>
                <a:spcPct val="115000"/>
              </a:lnSpc>
              <a:spcBef>
                <a:spcPts val="1200"/>
              </a:spcBef>
              <a:spcAft>
                <a:spcPts val="0"/>
              </a:spcAft>
              <a:buNone/>
            </a:pPr>
            <a:r>
              <a:rPr i="1" lang="en">
                <a:solidFill>
                  <a:srgbClr val="505050"/>
                </a:solidFill>
              </a:rPr>
              <a:t>The issue</a:t>
            </a:r>
            <a:r>
              <a:rPr lang="en">
                <a:solidFill>
                  <a:srgbClr val="505050"/>
                </a:solidFill>
              </a:rPr>
              <a:t>: for example, the number of events. A variety of other units that describe the diffusion of the phenomenon are also possible (e.g. the percentage of net sales or the percentage of internal sales, the amount of employees abroad).</a:t>
            </a:r>
            <a:endParaRPr>
              <a:solidFill>
                <a:srgbClr val="505050"/>
              </a:solidFill>
            </a:endParaRPr>
          </a:p>
          <a:p>
            <a:pPr indent="0" lvl="0" marL="0" rtl="0" algn="l">
              <a:lnSpc>
                <a:spcPct val="115000"/>
              </a:lnSpc>
              <a:spcBef>
                <a:spcPts val="1200"/>
              </a:spcBef>
              <a:spcAft>
                <a:spcPts val="0"/>
              </a:spcAft>
              <a:buNone/>
            </a:pPr>
            <a:r>
              <a:rPr i="1" lang="en">
                <a:solidFill>
                  <a:srgbClr val="505050"/>
                </a:solidFill>
              </a:rPr>
              <a:t>The interpretation</a:t>
            </a:r>
            <a:r>
              <a:rPr lang="en">
                <a:solidFill>
                  <a:srgbClr val="505050"/>
                </a:solidFill>
              </a:rPr>
              <a:t>: the receiver's understanding of the future sign's meaning (an organizational point of view of this can be the importance of the sign for an organization in the future).</a:t>
            </a:r>
            <a:endParaRPr>
              <a:solidFill>
                <a:srgbClr val="505050"/>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28bf053041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8bf053041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(3 minutes) What is the signal that you want to pick up from the three documentary previews you saw OLI page 29?</a:t>
            </a:r>
            <a:endParaRPr>
              <a:solidFill>
                <a:schemeClr val="dk1"/>
              </a:solidFill>
            </a:endParaRPr>
          </a:p>
          <a:p>
            <a:pPr indent="-298450" lvl="0" marL="457200" rtl="0" algn="l">
              <a:spcBef>
                <a:spcPts val="0"/>
              </a:spcBef>
              <a:spcAft>
                <a:spcPts val="0"/>
              </a:spcAft>
              <a:buSzPts val="1100"/>
              <a:buChar char="●"/>
            </a:pPr>
            <a:r>
              <a:rPr lang="en">
                <a:solidFill>
                  <a:schemeClr val="dk1"/>
                </a:solidFill>
              </a:rPr>
              <a:t>What would Jesus buy? </a:t>
            </a:r>
            <a:r>
              <a:rPr lang="en" u="sng">
                <a:solidFill>
                  <a:schemeClr val="accent5"/>
                </a:solidFill>
                <a:hlinkClick r:id="rId2"/>
              </a:rPr>
              <a:t>https://vimeo.com/63120451</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True cost </a:t>
            </a:r>
            <a:r>
              <a:rPr lang="en" u="sng">
                <a:solidFill>
                  <a:schemeClr val="accent5"/>
                </a:solidFill>
                <a:hlinkClick r:id="rId3"/>
              </a:rPr>
              <a:t>https://youtu.be/NDx711ibD1M</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Minimalism </a:t>
            </a:r>
            <a:r>
              <a:rPr lang="en" u="sng">
                <a:solidFill>
                  <a:schemeClr val="accent5"/>
                </a:solidFill>
                <a:hlinkClick r:id="rId4"/>
              </a:rPr>
              <a:t>https://vimeo.com/ondemand/minimalismfilm/153518223</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i="1" lang="en">
                <a:solidFill>
                  <a:srgbClr val="505050"/>
                </a:solidFill>
              </a:rPr>
              <a:t>Definitions from Hiltunen (2008)</a:t>
            </a:r>
            <a:endParaRPr i="1">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signal</a:t>
            </a:r>
            <a:r>
              <a:rPr lang="en">
                <a:solidFill>
                  <a:srgbClr val="505050"/>
                </a:solidFill>
              </a:rPr>
              <a:t>: the number and/or visibility of signals.</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issue</a:t>
            </a:r>
            <a:r>
              <a:rPr lang="en">
                <a:solidFill>
                  <a:srgbClr val="505050"/>
                </a:solidFill>
              </a:rPr>
              <a:t>: for example, the number of events. A variety of other units that describe the diffusion of the phenomenon are also possible (e.g. the percentage of net sales or the percentage of internal sales, the amount of employees abroad).</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interpretation</a:t>
            </a:r>
            <a:r>
              <a:rPr lang="en">
                <a:solidFill>
                  <a:srgbClr val="505050"/>
                </a:solidFill>
              </a:rPr>
              <a:t>: the receiver's understanding of the future sign's meaning (an organizational point of view of this can be the importance of the sign for an organization in the future).</a:t>
            </a:r>
            <a:endParaRPr>
              <a:solidFill>
                <a:srgbClr val="505050"/>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28bf05304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8bf05304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think the issue is in the future signal?</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i="1" lang="en">
                <a:solidFill>
                  <a:srgbClr val="505050"/>
                </a:solidFill>
              </a:rPr>
              <a:t>Definitions from Hiltunen (2008)</a:t>
            </a:r>
            <a:endParaRPr i="1">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signal</a:t>
            </a:r>
            <a:r>
              <a:rPr lang="en">
                <a:solidFill>
                  <a:srgbClr val="505050"/>
                </a:solidFill>
              </a:rPr>
              <a:t>: the number and/or visibility of signals.</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issue</a:t>
            </a:r>
            <a:r>
              <a:rPr lang="en">
                <a:solidFill>
                  <a:srgbClr val="505050"/>
                </a:solidFill>
              </a:rPr>
              <a:t>: for example, the number of events. A variety of other units that describe the diffusion of the phenomenon are also possible (e.g. the percentage of net sales or the percentage of internal sales, the amount of employees abroad).</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interpretation</a:t>
            </a:r>
            <a:r>
              <a:rPr lang="en">
                <a:solidFill>
                  <a:srgbClr val="505050"/>
                </a:solidFill>
              </a:rPr>
              <a:t>: the receiver's understanding of the future sign's meaning (an organizational point of view of this can be the importance of the sign for an organization in the future).</a:t>
            </a:r>
            <a:endParaRPr>
              <a:solidFill>
                <a:srgbClr val="505050"/>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28bf053041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8bf053041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your interpretation of the future sign? </a:t>
            </a:r>
            <a:endParaRPr/>
          </a:p>
          <a:p>
            <a:pPr indent="0" lvl="0" marL="0" rtl="0" algn="l">
              <a:spcBef>
                <a:spcPts val="0"/>
              </a:spcBef>
              <a:spcAft>
                <a:spcPts val="0"/>
              </a:spcAft>
              <a:buNone/>
            </a:pPr>
            <a:r>
              <a:rPr lang="en"/>
              <a:t>What do you make of the signal and issue?</a:t>
            </a:r>
            <a:endParaRPr/>
          </a:p>
          <a:p>
            <a:pPr indent="0" lvl="0" marL="0" rtl="0" algn="l">
              <a:spcBef>
                <a:spcPts val="0"/>
              </a:spcBef>
              <a:spcAft>
                <a:spcPts val="0"/>
              </a:spcAft>
              <a:buNone/>
            </a:pPr>
            <a:r>
              <a:rPr lang="en"/>
              <a:t>What might be features of design opportunities can you imagine based on the future sign?</a:t>
            </a:r>
            <a:endParaRPr/>
          </a:p>
          <a:p>
            <a:pPr indent="0" lvl="0" marL="0" rtl="0" algn="l">
              <a:spcBef>
                <a:spcPts val="0"/>
              </a:spcBef>
              <a:spcAft>
                <a:spcPts val="0"/>
              </a:spcAft>
              <a:buNone/>
            </a:pPr>
            <a:r>
              <a:rPr lang="en"/>
              <a:t>For example, if consumerism is based on buying more and throwing it away faster. </a:t>
            </a:r>
            <a:endParaRPr/>
          </a:p>
          <a:p>
            <a:pPr indent="0" lvl="0" marL="0" rtl="0" algn="l">
              <a:spcBef>
                <a:spcPts val="0"/>
              </a:spcBef>
              <a:spcAft>
                <a:spcPts val="0"/>
              </a:spcAft>
              <a:buNone/>
            </a:pPr>
            <a:r>
              <a:rPr lang="en"/>
              <a:t>What design features might “minimalism or true cost” have?</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i="1" lang="en">
                <a:solidFill>
                  <a:srgbClr val="505050"/>
                </a:solidFill>
              </a:rPr>
              <a:t>Definitions from Hiltunen (2008)</a:t>
            </a:r>
            <a:endParaRPr i="1">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signal</a:t>
            </a:r>
            <a:r>
              <a:rPr lang="en">
                <a:solidFill>
                  <a:srgbClr val="505050"/>
                </a:solidFill>
              </a:rPr>
              <a:t>: the number and/or visibility of signals.</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issue</a:t>
            </a:r>
            <a:r>
              <a:rPr lang="en">
                <a:solidFill>
                  <a:srgbClr val="505050"/>
                </a:solidFill>
              </a:rPr>
              <a:t>: for example, the number of events. A variety of other units that describe the diffusion of the phenomenon are also possible (e.g. the percentage of net sales or the percentage of internal sales, the amount of employees abroad).</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interpretation</a:t>
            </a:r>
            <a:r>
              <a:rPr lang="en">
                <a:solidFill>
                  <a:srgbClr val="505050"/>
                </a:solidFill>
              </a:rPr>
              <a:t>: the receiver's understanding of the future sign's meaning (an organizational point of view of this can be the importance of the sign for an organization in the future).</a:t>
            </a:r>
            <a:endParaRPr>
              <a:solidFill>
                <a:srgbClr val="505050"/>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28bf053041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8bf05304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Imagine that the future sign that you’ve identified manifests itself as a strong reality in the future. What might be products that you could make that are aligned with such a future sign?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28d561ecb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8d561ecb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OLI homework page 30 </a:t>
            </a:r>
            <a:r>
              <a:rPr lang="en" sz="1200">
                <a:solidFill>
                  <a:schemeClr val="dk1"/>
                </a:solidFill>
                <a:highlight>
                  <a:srgbClr val="FFFFFF"/>
                </a:highlight>
              </a:rPr>
              <a:t>You’ve just experienced some future signs around minimalism, post-consumerism, zero-waste lifestyles, and so forth. How do the videos you watched last night connect to your design opportunity?</a:t>
            </a:r>
            <a:endParaRPr sz="1200">
              <a:solidFill>
                <a:schemeClr val="dk1"/>
              </a:solidFill>
              <a:highlight>
                <a:srgbClr val="FFFFFF"/>
              </a:highlight>
            </a:endParaRPr>
          </a:p>
          <a:p>
            <a:pPr indent="0" lvl="0" marL="0" rtl="0" algn="l">
              <a:spcBef>
                <a:spcPts val="0"/>
              </a:spcBef>
              <a:spcAft>
                <a:spcPts val="0"/>
              </a:spcAft>
              <a:buNone/>
            </a:pPr>
            <a:r>
              <a:t/>
            </a:r>
            <a:endParaRPr sz="1200">
              <a:solidFill>
                <a:schemeClr val="dk1"/>
              </a:solidFill>
              <a:highlight>
                <a:srgbClr val="FFFFFF"/>
              </a:highlight>
            </a:endParaRPr>
          </a:p>
          <a:p>
            <a:pPr indent="0" lvl="0" marL="0" rtl="0" algn="l">
              <a:spcBef>
                <a:spcPts val="0"/>
              </a:spcBef>
              <a:spcAft>
                <a:spcPts val="0"/>
              </a:spcAft>
              <a:buNone/>
            </a:pPr>
            <a:r>
              <a:rPr lang="en" sz="1200">
                <a:solidFill>
                  <a:schemeClr val="dk1"/>
                </a:solidFill>
                <a:highlight>
                  <a:srgbClr val="FFFFFF"/>
                </a:highlight>
              </a:rPr>
              <a:t>How do the videos support or contradict your design opportunity from Step 4?</a:t>
            </a:r>
            <a:endParaRPr sz="1200">
              <a:solidFill>
                <a:schemeClr val="dk1"/>
              </a:solidFill>
              <a:highlight>
                <a:srgbClr val="FFFFFF"/>
              </a:highlight>
            </a:endParaRPr>
          </a:p>
          <a:p>
            <a:pPr indent="0" lvl="0" marL="0" rtl="0" algn="l">
              <a:spcBef>
                <a:spcPts val="0"/>
              </a:spcBef>
              <a:spcAft>
                <a:spcPts val="0"/>
              </a:spcAft>
              <a:buNone/>
            </a:pPr>
            <a:r>
              <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g28d561ecb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8d561ecb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the video that </a:t>
            </a:r>
            <a:r>
              <a:rPr lang="en"/>
              <a:t>each</a:t>
            </a:r>
            <a:r>
              <a:rPr lang="en"/>
              <a:t> one of you watched in the OLI homework and conduct a future signal analysis like you did on Tuesday.</a:t>
            </a:r>
            <a:endParaRPr/>
          </a:p>
          <a:p>
            <a:pPr indent="0" lvl="0" marL="0" rtl="0" algn="l">
              <a:spcBef>
                <a:spcPts val="0"/>
              </a:spcBef>
              <a:spcAft>
                <a:spcPts val="0"/>
              </a:spcAft>
              <a:buNone/>
            </a:pPr>
            <a:r>
              <a:t/>
            </a:r>
            <a:endParaRPr sz="1000">
              <a:solidFill>
                <a:schemeClr val="dk1"/>
              </a:solidFill>
            </a:endParaRPr>
          </a:p>
          <a:p>
            <a:pPr indent="0" lvl="0" marL="0" rtl="0" algn="l">
              <a:spcBef>
                <a:spcPts val="0"/>
              </a:spcBef>
              <a:spcAft>
                <a:spcPts val="0"/>
              </a:spcAft>
              <a:buNone/>
            </a:pPr>
            <a:r>
              <a:rPr lang="en" sz="1000">
                <a:solidFill>
                  <a:schemeClr val="dk1"/>
                </a:solidFill>
              </a:rPr>
              <a:t>For example, imagine that the Bea Johnson and the Zero Waste household video is a future sign. What product opportunities might exist in a Zero Waste Lifestyle?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Or if you are an environments track student, what might the shopping environment (or a retail experience in a store) be in such a future?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 communications design student what might be a communication product or strategy in such a world (e.g., print, posters, radio, social media, tv, etc)?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an art student, what would people spend money on if it wasn’t consumerism? Might they be able to purchase art more broadly? How might the art market change if middle class people considered owning and collecting art?</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Now critique 3 of your classmates projects.</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the appropriate criteria for such a critique?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Who is the audience the designer imagined would be interested in such a product?</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some of the forces of change that the product is aligned with?</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Why is the product necessary in such a future?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How is the product made, what is the product lifecycle like?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g28d561ecb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8d561ecb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rPr>
              <a:t>For example, imagine that the Bea Johnson and the Zero Waste household video is a future sign. What product opportunities might exist in a Zero Waste Lifestyle?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Or if you are an environments track student, what might the shopping environment (or a retail experience in a store) be in such a future?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 communications design student what might be a communication product or strategy in such a world (e.g., print, posters, radio, social media, tv, etc)?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an art student, what would people spend money on if it wasn’t consumerism? Might they be able to purchase art more broadly? How might the art market change if middle class people considered owning and collecting art?</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28d561ecb2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8d561ecb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Now critique your project or design opportunity, you can do this as pairs.</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Who is the audience the designer imagined would be interested in such a product?</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some of the forces of change that the product is aligned with?</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Why is the product necessary in such a future?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How is the product made, what is the product lifecycle like?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sciencedirect.com/science/article/pii/S0016328707001085"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640350"/>
            <a:ext cx="8520600" cy="38628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400"/>
              <a:t>Introduction </a:t>
            </a:r>
            <a:endParaRPr b="1" sz="1400"/>
          </a:p>
          <a:p>
            <a:pPr indent="0" lvl="0" marL="0" rtl="0" algn="l">
              <a:lnSpc>
                <a:spcPct val="115000"/>
              </a:lnSpc>
              <a:spcBef>
                <a:spcPts val="0"/>
              </a:spcBef>
              <a:spcAft>
                <a:spcPts val="0"/>
              </a:spcAft>
              <a:buClr>
                <a:schemeClr val="dk1"/>
              </a:buClr>
              <a:buSzPts val="1100"/>
              <a:buFont typeface="Arial"/>
              <a:buNone/>
            </a:pPr>
            <a:r>
              <a:rPr lang="en" sz="1400"/>
              <a:t>You’ve just experienced some future signs around minimalism, post-consumerism, zero-waste lifestyles, and so forth. What do those future signs mean for designers? How might you develop new product opportunities around those future signs? Who cares about future signs if you cannot seize design opportunities from them? Future signs allow you to imagine new design opportunities and explore human needs in a different context as the present. </a:t>
            </a:r>
            <a:endParaRPr sz="1400"/>
          </a:p>
          <a:p>
            <a:pPr indent="0" lvl="0" marL="0" rtl="0" algn="l">
              <a:lnSpc>
                <a:spcPct val="115000"/>
              </a:lnSpc>
              <a:spcBef>
                <a:spcPts val="0"/>
              </a:spcBef>
              <a:spcAft>
                <a:spcPts val="0"/>
              </a:spcAft>
              <a:buClr>
                <a:schemeClr val="dk1"/>
              </a:buClr>
              <a:buSzPts val="1100"/>
              <a:buFont typeface="Arial"/>
              <a:buNone/>
            </a:pPr>
            <a:r>
              <a:t/>
            </a:r>
            <a:endParaRPr sz="1400"/>
          </a:p>
          <a:p>
            <a:pPr indent="0" lvl="0" marL="0" rtl="0" algn="l">
              <a:lnSpc>
                <a:spcPct val="163636"/>
              </a:lnSpc>
              <a:spcBef>
                <a:spcPts val="600"/>
              </a:spcBef>
              <a:spcAft>
                <a:spcPts val="0"/>
              </a:spcAft>
              <a:buClr>
                <a:schemeClr val="dk1"/>
              </a:buClr>
              <a:buSzPts val="1100"/>
              <a:buFont typeface="Arial"/>
              <a:buNone/>
            </a:pPr>
            <a:r>
              <a:rPr lang="en" sz="1400">
                <a:solidFill>
                  <a:srgbClr val="241D1D"/>
                </a:solidFill>
              </a:rPr>
              <a:t>Future Signs are clues visible today that enable anticipatory action. A Future Sign consists of three dimensions (</a:t>
            </a:r>
            <a:r>
              <a:rPr lang="en" sz="1400" u="sng">
                <a:solidFill>
                  <a:srgbClr val="1155CC"/>
                </a:solidFill>
                <a:hlinkClick r:id="rId3"/>
              </a:rPr>
              <a:t>Hiltunen, 2008</a:t>
            </a:r>
            <a:r>
              <a:rPr lang="en" sz="1400">
                <a:solidFill>
                  <a:srgbClr val="241D1D"/>
                </a:solidFill>
              </a:rPr>
              <a:t>):</a:t>
            </a:r>
            <a:endParaRPr sz="1400">
              <a:solidFill>
                <a:srgbClr val="241D1D"/>
              </a:solidFill>
            </a:endParaRPr>
          </a:p>
          <a:p>
            <a:pPr indent="-317500" lvl="0" marL="749300" rtl="0" algn="l">
              <a:lnSpc>
                <a:spcPct val="163636"/>
              </a:lnSpc>
              <a:spcBef>
                <a:spcPts val="900"/>
              </a:spcBef>
              <a:spcAft>
                <a:spcPts val="0"/>
              </a:spcAft>
              <a:buClr>
                <a:srgbClr val="241D1D"/>
              </a:buClr>
              <a:buSzPts val="1400"/>
              <a:buFont typeface="Arial"/>
              <a:buAutoNum type="arabicPeriod"/>
            </a:pPr>
            <a:r>
              <a:rPr lang="en" sz="1400">
                <a:solidFill>
                  <a:srgbClr val="241D1D"/>
                </a:solidFill>
              </a:rPr>
              <a:t>the issue</a:t>
            </a:r>
            <a:endParaRPr sz="1400">
              <a:solidFill>
                <a:srgbClr val="241D1D"/>
              </a:solidFill>
            </a:endParaRPr>
          </a:p>
          <a:p>
            <a:pPr indent="-317500" lvl="0" marL="749300" rtl="0" algn="l">
              <a:lnSpc>
                <a:spcPct val="163636"/>
              </a:lnSpc>
              <a:spcBef>
                <a:spcPts val="0"/>
              </a:spcBef>
              <a:spcAft>
                <a:spcPts val="0"/>
              </a:spcAft>
              <a:buClr>
                <a:srgbClr val="241D1D"/>
              </a:buClr>
              <a:buSzPts val="1400"/>
              <a:buFont typeface="Arial"/>
              <a:buAutoNum type="arabicPeriod"/>
            </a:pPr>
            <a:r>
              <a:rPr lang="en" sz="1400">
                <a:solidFill>
                  <a:srgbClr val="241D1D"/>
                </a:solidFill>
              </a:rPr>
              <a:t>the signal</a:t>
            </a:r>
            <a:endParaRPr sz="1400">
              <a:solidFill>
                <a:srgbClr val="241D1D"/>
              </a:solidFill>
            </a:endParaRPr>
          </a:p>
          <a:p>
            <a:pPr indent="-317500" lvl="0" marL="749300" rtl="0" algn="l">
              <a:lnSpc>
                <a:spcPct val="163636"/>
              </a:lnSpc>
              <a:spcBef>
                <a:spcPts val="0"/>
              </a:spcBef>
              <a:spcAft>
                <a:spcPts val="0"/>
              </a:spcAft>
              <a:buClr>
                <a:srgbClr val="241D1D"/>
              </a:buClr>
              <a:buSzPts val="1400"/>
              <a:buFont typeface="Arial"/>
              <a:buAutoNum type="arabicPeriod"/>
            </a:pPr>
            <a:r>
              <a:rPr lang="en" sz="1400">
                <a:solidFill>
                  <a:srgbClr val="241D1D"/>
                </a:solidFill>
              </a:rPr>
              <a:t>the interpretation</a:t>
            </a:r>
            <a:endParaRPr sz="1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pic>
        <p:nvPicPr>
          <p:cNvPr id="59" name="Google Shape;59;p14"/>
          <p:cNvPicPr preferRelativeResize="0"/>
          <p:nvPr/>
        </p:nvPicPr>
        <p:blipFill>
          <a:blip r:embed="rId3">
            <a:alphaModFix/>
          </a:blip>
          <a:stretch>
            <a:fillRect/>
          </a:stretch>
        </p:blipFill>
        <p:spPr>
          <a:xfrm>
            <a:off x="1586125" y="2825188"/>
            <a:ext cx="1067148" cy="1211975"/>
          </a:xfrm>
          <a:prstGeom prst="rect">
            <a:avLst/>
          </a:prstGeom>
          <a:noFill/>
          <a:ln>
            <a:noFill/>
          </a:ln>
        </p:spPr>
      </p:pic>
      <p:sp>
        <p:nvSpPr>
          <p:cNvPr id="60" name="Google Shape;60;p14"/>
          <p:cNvSpPr/>
          <p:nvPr/>
        </p:nvSpPr>
        <p:spPr>
          <a:xfrm>
            <a:off x="5852475" y="821550"/>
            <a:ext cx="2642100" cy="2052600"/>
          </a:xfrm>
          <a:prstGeom prst="cloudCallout">
            <a:avLst>
              <a:gd fmla="val -29505" name="adj1"/>
              <a:gd fmla="val 67261"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 name="Google Shape;61;p14"/>
          <p:cNvPicPr preferRelativeResize="0"/>
          <p:nvPr/>
        </p:nvPicPr>
        <p:blipFill>
          <a:blip r:embed="rId3">
            <a:alphaModFix/>
          </a:blip>
          <a:stretch>
            <a:fillRect/>
          </a:stretch>
        </p:blipFill>
        <p:spPr>
          <a:xfrm>
            <a:off x="6996150" y="1094550"/>
            <a:ext cx="1067148" cy="1211975"/>
          </a:xfrm>
          <a:prstGeom prst="rect">
            <a:avLst/>
          </a:prstGeom>
          <a:noFill/>
          <a:ln>
            <a:noFill/>
          </a:ln>
        </p:spPr>
      </p:pic>
      <p:sp>
        <p:nvSpPr>
          <p:cNvPr id="62" name="Google Shape;62;p14"/>
          <p:cNvSpPr txBox="1"/>
          <p:nvPr/>
        </p:nvSpPr>
        <p:spPr>
          <a:xfrm>
            <a:off x="3183300" y="550450"/>
            <a:ext cx="2161500" cy="49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“A dog” </a:t>
            </a:r>
            <a:endParaRPr/>
          </a:p>
          <a:p>
            <a:pPr indent="0" lvl="0" marL="0" rtl="0" algn="ctr">
              <a:spcBef>
                <a:spcPts val="0"/>
              </a:spcBef>
              <a:spcAft>
                <a:spcPts val="0"/>
              </a:spcAft>
              <a:buNone/>
            </a:pPr>
            <a:r>
              <a:rPr b="1" lang="en"/>
              <a:t>R</a:t>
            </a:r>
            <a:r>
              <a:rPr b="1" lang="en"/>
              <a:t>epresentation</a:t>
            </a:r>
            <a:endParaRPr b="1"/>
          </a:p>
        </p:txBody>
      </p:sp>
      <p:sp>
        <p:nvSpPr>
          <p:cNvPr id="63" name="Google Shape;63;p14"/>
          <p:cNvSpPr txBox="1"/>
          <p:nvPr/>
        </p:nvSpPr>
        <p:spPr>
          <a:xfrm>
            <a:off x="1091575" y="3922663"/>
            <a:ext cx="2161500" cy="49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t>Object</a:t>
            </a:r>
            <a:r>
              <a:rPr lang="en"/>
              <a:t> </a:t>
            </a:r>
            <a:endParaRPr/>
          </a:p>
          <a:p>
            <a:pPr indent="0" lvl="0" marL="0" rtl="0" algn="ctr">
              <a:spcBef>
                <a:spcPts val="0"/>
              </a:spcBef>
              <a:spcAft>
                <a:spcPts val="0"/>
              </a:spcAft>
              <a:buNone/>
            </a:pPr>
            <a:r>
              <a:rPr lang="en"/>
              <a:t>(the real dog)</a:t>
            </a:r>
            <a:endParaRPr/>
          </a:p>
        </p:txBody>
      </p:sp>
      <p:sp>
        <p:nvSpPr>
          <p:cNvPr id="64" name="Google Shape;64;p14"/>
          <p:cNvSpPr/>
          <p:nvPr/>
        </p:nvSpPr>
        <p:spPr>
          <a:xfrm>
            <a:off x="2568775" y="1199050"/>
            <a:ext cx="3403800" cy="1828800"/>
          </a:xfrm>
          <a:prstGeom prst="triangle">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txBox="1"/>
          <p:nvPr/>
        </p:nvSpPr>
        <p:spPr>
          <a:xfrm>
            <a:off x="6246600" y="1599750"/>
            <a:ext cx="1067100" cy="49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 dog” </a:t>
            </a:r>
            <a:endParaRPr b="1"/>
          </a:p>
        </p:txBody>
      </p:sp>
      <p:sp>
        <p:nvSpPr>
          <p:cNvPr id="66" name="Google Shape;66;p14"/>
          <p:cNvSpPr txBox="1"/>
          <p:nvPr/>
        </p:nvSpPr>
        <p:spPr>
          <a:xfrm>
            <a:off x="5852475" y="4267150"/>
            <a:ext cx="1365300" cy="63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rPr>
              <a:t>Inter</a:t>
            </a:r>
            <a:r>
              <a:rPr b="1" lang="en">
                <a:solidFill>
                  <a:schemeClr val="dk1"/>
                </a:solidFill>
              </a:rPr>
              <a:t>pretant</a:t>
            </a:r>
            <a:endParaRPr/>
          </a:p>
        </p:txBody>
      </p:sp>
      <p:pic>
        <p:nvPicPr>
          <p:cNvPr id="67" name="Google Shape;67;p14"/>
          <p:cNvPicPr preferRelativeResize="0"/>
          <p:nvPr/>
        </p:nvPicPr>
        <p:blipFill>
          <a:blip r:embed="rId4">
            <a:alphaModFix/>
          </a:blip>
          <a:stretch>
            <a:fillRect/>
          </a:stretch>
        </p:blipFill>
        <p:spPr>
          <a:xfrm>
            <a:off x="5682450" y="3206900"/>
            <a:ext cx="1211975" cy="1211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5"/>
          <p:cNvSpPr txBox="1"/>
          <p:nvPr>
            <p:ph type="ctrTitle"/>
          </p:nvPr>
        </p:nvSpPr>
        <p:spPr>
          <a:xfrm>
            <a:off x="311700" y="744575"/>
            <a:ext cx="8520600" cy="308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05050"/>
                </a:solidFill>
              </a:rPr>
              <a:t>“One day there was a news story in a Finnish main newspaper, Helsingin Sanomat, about the fashion clothes shop chain Hennes and Mauritz (H&amp;M). The article was telling that 12 H&amp;M shops have taken second hand clothes for their collection. These clothes are sold under the title “vintage” and they are about the same price as the new ones..”</a:t>
            </a:r>
            <a:endParaRPr sz="2400">
              <a:solidFill>
                <a:srgbClr val="505050"/>
              </a:solidFill>
            </a:endParaRPr>
          </a:p>
          <a:p>
            <a:pPr indent="0" lvl="0" marL="0" rtl="0" algn="ctr">
              <a:spcBef>
                <a:spcPts val="0"/>
              </a:spcBef>
              <a:spcAft>
                <a:spcPts val="0"/>
              </a:spcAft>
              <a:buNone/>
            </a:pPr>
            <a:r>
              <a:t/>
            </a:r>
            <a:endParaRPr sz="2400">
              <a:solidFill>
                <a:srgbClr val="505050"/>
              </a:solidFill>
            </a:endParaRPr>
          </a:p>
          <a:p>
            <a:pPr indent="0" lvl="0" marL="0" rtl="0" algn="ctr">
              <a:spcBef>
                <a:spcPts val="0"/>
              </a:spcBef>
              <a:spcAft>
                <a:spcPts val="0"/>
              </a:spcAft>
              <a:buNone/>
            </a:pPr>
            <a:r>
              <a:rPr lang="en" sz="2400">
                <a:solidFill>
                  <a:srgbClr val="505050"/>
                </a:solidFill>
              </a:rPr>
              <a:t>Hitunen, 2008</a:t>
            </a:r>
            <a:endParaRPr sz="2400">
              <a:solidFill>
                <a:srgbClr val="50505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 name="Shape 76"/>
        <p:cNvGrpSpPr/>
        <p:nvPr/>
      </p:nvGrpSpPr>
      <p:grpSpPr>
        <a:xfrm>
          <a:off x="0" y="0"/>
          <a:ext cx="0" cy="0"/>
          <a:chOff x="0" y="0"/>
          <a:chExt cx="0" cy="0"/>
        </a:xfrm>
      </p:grpSpPr>
      <p:pic>
        <p:nvPicPr>
          <p:cNvPr id="77" name="Google Shape;77;p16"/>
          <p:cNvPicPr preferRelativeResize="0"/>
          <p:nvPr/>
        </p:nvPicPr>
        <p:blipFill rotWithShape="1">
          <a:blip r:embed="rId3">
            <a:alphaModFix/>
          </a:blip>
          <a:srcRect b="0" l="0" r="8012" t="0"/>
          <a:stretch/>
        </p:blipFill>
        <p:spPr>
          <a:xfrm>
            <a:off x="1671925" y="24375"/>
            <a:ext cx="6457250" cy="5094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84" name="Google Shape;84;p17"/>
          <p:cNvPicPr preferRelativeResize="0"/>
          <p:nvPr/>
        </p:nvPicPr>
        <p:blipFill>
          <a:blip r:embed="rId3">
            <a:alphaModFix/>
          </a:blip>
          <a:stretch>
            <a:fillRect/>
          </a:stretch>
        </p:blipFill>
        <p:spPr>
          <a:xfrm>
            <a:off x="2278401" y="1017724"/>
            <a:ext cx="4078378" cy="3551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State the signal</a:t>
            </a:r>
            <a:endParaRPr/>
          </a:p>
        </p:txBody>
      </p:sp>
      <p:sp>
        <p:nvSpPr>
          <p:cNvPr id="90" name="Google Shape;90;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2. </a:t>
            </a:r>
            <a:r>
              <a:rPr lang="en"/>
              <a:t>State the issue</a:t>
            </a:r>
            <a:endParaRPr/>
          </a:p>
          <a:p>
            <a:pPr indent="0" lvl="0" marL="0" rtl="0" algn="l">
              <a:spcBef>
                <a:spcPts val="0"/>
              </a:spcBef>
              <a:spcAft>
                <a:spcPts val="0"/>
              </a:spcAft>
              <a:buNone/>
            </a:pPr>
            <a:r>
              <a:t/>
            </a:r>
            <a:endParaRPr/>
          </a:p>
        </p:txBody>
      </p:sp>
      <p:sp>
        <p:nvSpPr>
          <p:cNvPr id="96" name="Google Shape;96;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 What is your interpretation?</a:t>
            </a:r>
            <a:endParaRPr/>
          </a:p>
        </p:txBody>
      </p:sp>
      <p:sp>
        <p:nvSpPr>
          <p:cNvPr id="102" name="Google Shape;102;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311700" y="445025"/>
            <a:ext cx="8520600" cy="228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4. What are some examples of products, environments, services, communications, etc that you might think to make in the future that align with your future sign?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5. Going deeper into future signs (group)</a:t>
            </a:r>
            <a:endParaRPr/>
          </a:p>
        </p:txBody>
      </p:sp>
      <p:sp>
        <p:nvSpPr>
          <p:cNvPr id="113" name="Google Shape;113;p22"/>
          <p:cNvSpPr txBox="1"/>
          <p:nvPr>
            <p:ph idx="1" type="body"/>
          </p:nvPr>
        </p:nvSpPr>
        <p:spPr>
          <a:xfrm>
            <a:off x="311700" y="10177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videos did your team members watch for homework?</a:t>
            </a:r>
            <a:endParaRPr/>
          </a:p>
          <a:p>
            <a:pPr indent="0" lvl="0" marL="0" rtl="0" algn="l">
              <a:spcBef>
                <a:spcPts val="1600"/>
              </a:spcBef>
              <a:spcAft>
                <a:spcPts val="0"/>
              </a:spcAft>
              <a:buNone/>
            </a:pPr>
            <a:r>
              <a:rPr lang="en" sz="950">
                <a:solidFill>
                  <a:srgbClr val="241D1D"/>
                </a:solidFill>
                <a:highlight>
                  <a:srgbClr val="FFFFFF"/>
                </a:highlight>
              </a:rPr>
              <a:t>Zero waste home lifestyle: Bea Johnson  (add your name if you watched this)</a:t>
            </a:r>
            <a:endParaRPr sz="950">
              <a:solidFill>
                <a:srgbClr val="241D1D"/>
              </a:solidFill>
              <a:highlight>
                <a:srgbClr val="FFFFFF"/>
              </a:highlight>
            </a:endParaRPr>
          </a:p>
          <a:p>
            <a:pPr indent="0" lvl="0" marL="0" rtl="0" algn="l">
              <a:spcBef>
                <a:spcPts val="1600"/>
              </a:spcBef>
              <a:spcAft>
                <a:spcPts val="0"/>
              </a:spcAft>
              <a:buNone/>
            </a:pPr>
            <a:r>
              <a:rPr lang="en" sz="950">
                <a:solidFill>
                  <a:srgbClr val="241D1D"/>
                </a:solidFill>
                <a:highlight>
                  <a:srgbClr val="FFFFFF"/>
                </a:highlight>
              </a:rPr>
              <a:t>Zero waste home lifestyle: Lauren Singer (add your name if you watched this)</a:t>
            </a:r>
            <a:endParaRPr sz="950">
              <a:solidFill>
                <a:srgbClr val="241D1D"/>
              </a:solidFill>
              <a:highlight>
                <a:srgbClr val="FFFFFF"/>
              </a:highlight>
            </a:endParaRPr>
          </a:p>
          <a:p>
            <a:pPr indent="0" lvl="0" marL="0" rtl="0" algn="l">
              <a:spcBef>
                <a:spcPts val="1600"/>
              </a:spcBef>
              <a:spcAft>
                <a:spcPts val="0"/>
              </a:spcAft>
              <a:buNone/>
            </a:pPr>
            <a:r>
              <a:rPr lang="en" sz="950">
                <a:solidFill>
                  <a:srgbClr val="241D1D"/>
                </a:solidFill>
                <a:highlight>
                  <a:srgbClr val="FFFFFF"/>
                </a:highlight>
              </a:rPr>
              <a:t>Minimalist urban lifestyle: Joshua Fields Millburn (add your name if you watched this)</a:t>
            </a:r>
            <a:endParaRPr sz="950">
              <a:solidFill>
                <a:srgbClr val="241D1D"/>
              </a:solidFill>
              <a:highlight>
                <a:srgbClr val="FFFFFF"/>
              </a:highlight>
            </a:endParaRPr>
          </a:p>
          <a:p>
            <a:pPr indent="0" lvl="0" marL="0" rtl="0" algn="l">
              <a:spcBef>
                <a:spcPts val="1600"/>
              </a:spcBef>
              <a:spcAft>
                <a:spcPts val="0"/>
              </a:spcAft>
              <a:buNone/>
            </a:pPr>
            <a:r>
              <a:rPr lang="en" sz="950">
                <a:solidFill>
                  <a:srgbClr val="241D1D"/>
                </a:solidFill>
                <a:highlight>
                  <a:srgbClr val="FFFFFF"/>
                </a:highlight>
              </a:rPr>
              <a:t>Minimalist urban lifestyle: Ryan Nicodemus (add your name if you watched this)</a:t>
            </a:r>
            <a:endParaRPr sz="950">
              <a:solidFill>
                <a:srgbClr val="241D1D"/>
              </a:solidFill>
              <a:highlight>
                <a:srgbClr val="FFFFFF"/>
              </a:highlight>
            </a:endParaRPr>
          </a:p>
          <a:p>
            <a:pPr indent="0" lvl="0" marL="0" rtl="0" algn="l">
              <a:spcBef>
                <a:spcPts val="1600"/>
              </a:spcBef>
              <a:spcAft>
                <a:spcPts val="0"/>
              </a:spcAft>
              <a:buNone/>
            </a:pPr>
            <a:r>
              <a:rPr lang="en" sz="950">
                <a:solidFill>
                  <a:srgbClr val="241D1D"/>
                </a:solidFill>
                <a:highlight>
                  <a:srgbClr val="FFFFFF"/>
                </a:highlight>
              </a:rPr>
              <a:t>Minimalist urban lifestyle: Dave Bruno (add your name if you watched this)</a:t>
            </a:r>
            <a:endParaRPr sz="950">
              <a:solidFill>
                <a:srgbClr val="241D1D"/>
              </a:solidFill>
              <a:highlight>
                <a:srgbClr val="FFFFFF"/>
              </a:highlight>
            </a:endParaRPr>
          </a:p>
          <a:p>
            <a:pPr indent="0" lvl="0" marL="0" rtl="0" algn="l">
              <a:spcBef>
                <a:spcPts val="1600"/>
              </a:spcBef>
              <a:spcAft>
                <a:spcPts val="0"/>
              </a:spcAft>
              <a:buNone/>
            </a:pPr>
            <a:r>
              <a:rPr lang="en" sz="950">
                <a:solidFill>
                  <a:srgbClr val="241D1D"/>
                </a:solidFill>
                <a:highlight>
                  <a:srgbClr val="FFFFFF"/>
                </a:highlight>
              </a:rPr>
              <a:t>Minimalist urban lifestyle: Liz Wright (add your name if you watched this)</a:t>
            </a:r>
            <a:endParaRPr sz="950">
              <a:solidFill>
                <a:srgbClr val="241D1D"/>
              </a:solidFill>
              <a:highlight>
                <a:srgbClr val="FFFFFF"/>
              </a:highlight>
            </a:endParaRPr>
          </a:p>
          <a:p>
            <a:pPr indent="0" lvl="0" marL="0" rtl="0" algn="l">
              <a:spcBef>
                <a:spcPts val="1600"/>
              </a:spcBef>
              <a:spcAft>
                <a:spcPts val="0"/>
              </a:spcAft>
              <a:buNone/>
            </a:pPr>
            <a:r>
              <a:rPr lang="en" sz="950">
                <a:solidFill>
                  <a:srgbClr val="241D1D"/>
                </a:solidFill>
                <a:highlight>
                  <a:srgbClr val="FFFFFF"/>
                </a:highlight>
              </a:rPr>
              <a:t>Zero Waste Startup: Lauren Singer (add your name if you watched this)</a:t>
            </a:r>
            <a:endParaRPr sz="950">
              <a:solidFill>
                <a:srgbClr val="241D1D"/>
              </a:solidFill>
              <a:highlight>
                <a:srgbClr val="FFFFFF"/>
              </a:highlight>
            </a:endParaRPr>
          </a:p>
          <a:p>
            <a:pPr indent="0" lvl="0" marL="0" rtl="0" algn="l">
              <a:spcBef>
                <a:spcPts val="1600"/>
              </a:spcBef>
              <a:spcAft>
                <a:spcPts val="1600"/>
              </a:spcAft>
              <a:buNone/>
            </a:pPr>
            <a:r>
              <a:rPr lang="en" sz="950">
                <a:solidFill>
                  <a:srgbClr val="241D1D"/>
                </a:solidFill>
                <a:highlight>
                  <a:srgbClr val="FFFFFF"/>
                </a:highlight>
              </a:rPr>
              <a:t>Minimalist Fashion: Jennifer L. Scott (add your name if you watched this)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Google Shape;118;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Signal, Issue, and Interpretation </a:t>
            </a:r>
            <a:endParaRPr/>
          </a:p>
          <a:p>
            <a:pPr indent="0" lvl="0" marL="0" rtl="0" algn="l">
              <a:spcBef>
                <a:spcPts val="0"/>
              </a:spcBef>
              <a:spcAft>
                <a:spcPts val="0"/>
              </a:spcAft>
              <a:buNone/>
            </a:pPr>
            <a:r>
              <a:rPr lang="en"/>
              <a:t>(copy this slide and do this as an individual step, but submit it as part of the team slide deck. please add your name)</a:t>
            </a:r>
            <a:endParaRPr/>
          </a:p>
        </p:txBody>
      </p:sp>
      <p:sp>
        <p:nvSpPr>
          <p:cNvPr id="119" name="Google Shape;119;p23"/>
          <p:cNvSpPr txBox="1"/>
          <p:nvPr>
            <p:ph idx="1" type="body"/>
          </p:nvPr>
        </p:nvSpPr>
        <p:spPr>
          <a:xfrm>
            <a:off x="311700" y="2200400"/>
            <a:ext cx="8520600" cy="236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signal you’re </a:t>
            </a:r>
            <a:r>
              <a:rPr lang="en"/>
              <a:t>addressing</a:t>
            </a:r>
            <a:r>
              <a:rPr lang="en"/>
              <a:t> from the OLI page 30?</a:t>
            </a:r>
            <a:endParaRPr/>
          </a:p>
          <a:p>
            <a:pPr indent="0" lvl="0" marL="0" rtl="0" algn="l">
              <a:spcBef>
                <a:spcPts val="1600"/>
              </a:spcBef>
              <a:spcAft>
                <a:spcPts val="0"/>
              </a:spcAft>
              <a:buNone/>
            </a:pPr>
            <a:r>
              <a:rPr lang="en"/>
              <a:t>What is the issue?</a:t>
            </a:r>
            <a:endParaRPr/>
          </a:p>
          <a:p>
            <a:pPr indent="0" lvl="0" marL="0" rtl="0" algn="l">
              <a:spcBef>
                <a:spcPts val="1600"/>
              </a:spcBef>
              <a:spcAft>
                <a:spcPts val="1600"/>
              </a:spcAft>
              <a:buNone/>
            </a:pPr>
            <a:r>
              <a:rPr lang="en"/>
              <a:t>What is your interpretation?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24"/>
          <p:cNvSpPr txBox="1"/>
          <p:nvPr>
            <p:ph type="title"/>
          </p:nvPr>
        </p:nvSpPr>
        <p:spPr>
          <a:xfrm>
            <a:off x="311700" y="445025"/>
            <a:ext cx="8520600" cy="9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7. Describe the design opportunity and design concept </a:t>
            </a:r>
            <a:r>
              <a:rPr lang="en"/>
              <a:t>(write your name)</a:t>
            </a:r>
            <a:endParaRPr/>
          </a:p>
        </p:txBody>
      </p:sp>
      <p:sp>
        <p:nvSpPr>
          <p:cNvPr id="125" name="Google Shape;125;p24"/>
          <p:cNvSpPr txBox="1"/>
          <p:nvPr>
            <p:ph idx="1" type="body"/>
          </p:nvPr>
        </p:nvSpPr>
        <p:spPr>
          <a:xfrm>
            <a:off x="311700" y="1534025"/>
            <a:ext cx="8520600" cy="303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8. Critique your project (write your name)</a:t>
            </a:r>
            <a:endParaRPr/>
          </a:p>
        </p:txBody>
      </p:sp>
      <p:sp>
        <p:nvSpPr>
          <p:cNvPr id="131" name="Google Shape;131;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