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92918669-888A-4F05-AF08-00DFC5D6707D}">
  <a:tblStyle styleId="{92918669-888A-4F05-AF08-00DFC5D6707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zipatlas.com/us/pa/pittsburgh/zip-15213.htm"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write your team name, and your first and last names.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272d889e7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72d889e7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12:00 - 12:05 pm</a:t>
            </a:r>
            <a:r>
              <a:rPr lang="en" u="sng">
                <a:solidFill>
                  <a:schemeClr val="dk1"/>
                </a:solidFill>
              </a:rPr>
              <a:t> (5 minute discussion)</a:t>
            </a:r>
            <a:endParaRPr u="sng">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1.</a:t>
            </a:r>
            <a:r>
              <a:rPr lang="en">
                <a:solidFill>
                  <a:schemeClr val="dk1"/>
                </a:solidFill>
              </a:rPr>
              <a:t> The WBCSD plan is based on global forces of change. It should be describing something true anywhere in the planet. Based on the expertise in your team, pick one zipcode where you would like to work.</a:t>
            </a:r>
            <a:endParaRPr>
              <a:solidFill>
                <a:schemeClr val="dk1"/>
              </a:solidFill>
            </a:endParaRPr>
          </a:p>
          <a:p>
            <a:pPr indent="0" lvl="0" marL="0" rtl="0" algn="l">
              <a:spcBef>
                <a:spcPts val="0"/>
              </a:spcBef>
              <a:spcAft>
                <a:spcPts val="0"/>
              </a:spcAft>
              <a:buNone/>
            </a:pPr>
            <a:r>
              <a:rPr lang="en" u="sng">
                <a:solidFill>
                  <a:schemeClr val="hlink"/>
                </a:solidFill>
                <a:hlinkClick r:id="rId2"/>
              </a:rPr>
              <a:t>http://zipatlas.com/us/pa/pittsburgh/zip-15213.htm (Links to an external site.)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272d889e7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72d889e7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12:05 - 12:20 pm </a:t>
            </a:r>
            <a:r>
              <a:rPr lang="en" u="sng">
                <a:solidFill>
                  <a:schemeClr val="dk1"/>
                </a:solidFill>
              </a:rPr>
              <a:t>(15 minutes = 3 minutes per goal)</a:t>
            </a:r>
            <a:endParaRPr u="sng">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2.</a:t>
            </a:r>
            <a:r>
              <a:rPr lang="en">
                <a:solidFill>
                  <a:schemeClr val="dk1"/>
                </a:solidFill>
              </a:rPr>
              <a:t> Check the goals for the WBCSD plan for 2050 with the statistics from zip atlas for your zip code. Pick five benchmark goals linked to education and gender equality.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Where is your zipcode on the dimensions that you can easily discern according to the  "People, Values, Behaviors, and Development," we find the following benchmark goals for 2050: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Basic needs for all people are met with regards to food, clean water, sanitation, shelter, and universal access to lifelong education.</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Education and economic empowerment of females accomplished in most places.</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primary and secondary school children now in school most of the year.</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adults can now read and write.</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Rapid, cheap worldwide communication for almost everybody.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Customers no longer have to choose between “green” products and the ones that meet their consumer needs.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World public health has learned to cope with diseases spread by climate change.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Abject poverty reduced to minimal amounts.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Aging population engaged in society.</a:t>
            </a:r>
            <a:endParaRPr i="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272d889e7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72d889e7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272d889e73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72d889e7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272d889e73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72d889e73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272d889e73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72d889e73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290611f8d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90611f8d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12:05 - 12:20 pm </a:t>
            </a:r>
            <a:r>
              <a:rPr lang="en" u="sng">
                <a:solidFill>
                  <a:schemeClr val="dk1"/>
                </a:solidFill>
              </a:rPr>
              <a:t>(15 minutes = 3 minutes per goal)</a:t>
            </a:r>
            <a:endParaRPr u="sng">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2.</a:t>
            </a:r>
            <a:r>
              <a:rPr lang="en">
                <a:solidFill>
                  <a:schemeClr val="dk1"/>
                </a:solidFill>
              </a:rPr>
              <a:t> Check the goals for the WBCSD plan for 2050 with the statistics from zip atlas for your zip code. Pick five benchmark goals linked to education and gender equality.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Where is your zipcode on the dimensions that you can easily discern according to the  "People, Values, Behaviors, and Development," we find the following benchmark goals for 2050: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Basic needs for all people are met with regards to food, clean water, sanitation, shelter, and universal access to lifelong education.</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Education and economic empowerment of females accomplished in most places.</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primary and secondary school children now in school most of the year.</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adults can now read and write.</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Rapid, cheap worldwide communication for almost everybody.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Customers no longer have to choose between “green” products and the ones that meet their consumer needs.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World public health has learned to cope with diseases spread by climate change.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Abject poverty reduced to minimal amounts.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Aging population engaged in society.</a:t>
            </a:r>
            <a:endParaRPr i="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290611f8d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90611f8d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12:05 - 12:20 pm </a:t>
            </a:r>
            <a:r>
              <a:rPr lang="en" u="sng">
                <a:solidFill>
                  <a:schemeClr val="dk1"/>
                </a:solidFill>
              </a:rPr>
              <a:t>(15 minutes = 3 minutes per goal)</a:t>
            </a:r>
            <a:endParaRPr u="sng">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2.</a:t>
            </a:r>
            <a:r>
              <a:rPr lang="en">
                <a:solidFill>
                  <a:schemeClr val="dk1"/>
                </a:solidFill>
              </a:rPr>
              <a:t> Check the goals for the WBCSD plan for 2050 with the statistics from zip atlas for your zip code. Pick five benchmark goals linked to education and gender equality.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Where is your zipcode on the dimensions that you can easily discern according to the  "People, Values, Behaviors, and Development," we find the following benchmark goals for 2050: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Basic needs for all people are met with regards to food, clean water, sanitation, shelter, and universal access to lifelong education.</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Education and economic empowerment of females accomplished in most places.</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primary and secondary school children now in school most of the year.</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adults can now read and write.</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Rapid, cheap worldwide communication for almost everybody.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Customers no longer have to choose between “green” products and the ones that meet their consumer needs.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World public health has learned to cope with diseases spread by climate change.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Abject poverty reduced to minimal amounts.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Aging population engaged in society.</a:t>
            </a:r>
            <a:endParaRPr i="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290611f8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90611f8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290611f8d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90611f8d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Step 7. (a) Rewrite your scenario to include aspects you found lacking. (b) Provide a Storyboard to illustrate. (c) What artifact from 2050 could illustrate the future of learning in your scenario?</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zipatlas.com/us/pa/pittsburgh/zip-15213.ht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Benchmark goal exercise for normative futures</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Team members names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What zip code are you studying?</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12:00 - 12:05 pm</a:t>
            </a:r>
            <a:r>
              <a:rPr lang="en" sz="1100" u="sng">
                <a:solidFill>
                  <a:schemeClr val="dk1"/>
                </a:solidFill>
              </a:rPr>
              <a:t> (5 minute discussion)</a:t>
            </a:r>
            <a:endParaRPr sz="1100" u="sng">
              <a:solidFill>
                <a:schemeClr val="dk1"/>
              </a:solidFill>
            </a:endParaRPr>
          </a:p>
          <a:p>
            <a:pPr indent="0" lvl="0" marL="0" rtl="0" algn="l">
              <a:spcBef>
                <a:spcPts val="1600"/>
              </a:spcBef>
              <a:spcAft>
                <a:spcPts val="0"/>
              </a:spcAft>
              <a:buClr>
                <a:schemeClr val="dk1"/>
              </a:buClr>
              <a:buSzPts val="1100"/>
              <a:buFont typeface="Arial"/>
              <a:buNone/>
            </a:pPr>
            <a:r>
              <a:rPr b="1" lang="en" sz="1100">
                <a:solidFill>
                  <a:schemeClr val="dk1"/>
                </a:solidFill>
              </a:rPr>
              <a:t>Step 1.</a:t>
            </a:r>
            <a:r>
              <a:rPr lang="en" sz="1100">
                <a:solidFill>
                  <a:schemeClr val="dk1"/>
                </a:solidFill>
              </a:rPr>
              <a:t> The WBCSD plan is based on global forces of change. It should be describing something true anywhere in the planet. Based on the expertise in your team, pick one zipcode where you would like to work.</a:t>
            </a:r>
            <a:endParaRPr sz="1100">
              <a:solidFill>
                <a:schemeClr val="dk1"/>
              </a:solidFill>
            </a:endParaRPr>
          </a:p>
          <a:p>
            <a:pPr indent="0" lvl="0" marL="0" rtl="0" algn="l">
              <a:spcBef>
                <a:spcPts val="1600"/>
              </a:spcBef>
              <a:spcAft>
                <a:spcPts val="0"/>
              </a:spcAft>
              <a:buNone/>
            </a:pPr>
            <a:r>
              <a:rPr lang="en" sz="1100" u="sng">
                <a:solidFill>
                  <a:schemeClr val="hlink"/>
                </a:solidFill>
                <a:hlinkClick r:id="rId3"/>
              </a:rPr>
              <a:t>http://zipatlas.com/us/pa/pittsburgh/zip-15213.htm (Links to an external site.)</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Provide a link to the zip atlas page relevant for your zipcode.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124575"/>
            <a:ext cx="7844400" cy="102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sz="1100"/>
              <a:t>Step 2.</a:t>
            </a:r>
            <a:r>
              <a:rPr lang="en" sz="1100"/>
              <a:t> Check the goals for the WBCSD plan for 2050 with the statistics from zip atlas for your zip code. Pick five benchmark goals linked to education and gender equality.</a:t>
            </a:r>
            <a:endParaRPr/>
          </a:p>
        </p:txBody>
      </p:sp>
      <p:sp>
        <p:nvSpPr>
          <p:cNvPr id="67" name="Google Shape;67;p15"/>
          <p:cNvSpPr txBox="1"/>
          <p:nvPr>
            <p:ph idx="1" type="body"/>
          </p:nvPr>
        </p:nvSpPr>
        <p:spPr>
          <a:xfrm>
            <a:off x="311700" y="1152475"/>
            <a:ext cx="8520600" cy="66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Speculate where  your zipcode on the dimensions that you can easily discern according to the  "People, Values, Behaviors, and Development," we find the following benchmark goals for 2050?</a:t>
            </a:r>
            <a:endParaRPr sz="1100">
              <a:solidFill>
                <a:schemeClr val="dk1"/>
              </a:solidFill>
            </a:endParaRPr>
          </a:p>
          <a:p>
            <a:pPr indent="0" lvl="0" marL="0" rtl="0" algn="l">
              <a:spcBef>
                <a:spcPts val="1600"/>
              </a:spcBef>
              <a:spcAft>
                <a:spcPts val="1600"/>
              </a:spcAft>
              <a:buNone/>
            </a:pPr>
            <a:r>
              <a:t/>
            </a:r>
            <a:endParaRPr/>
          </a:p>
        </p:txBody>
      </p:sp>
      <p:graphicFrame>
        <p:nvGraphicFramePr>
          <p:cNvPr id="68" name="Google Shape;68;p15"/>
          <p:cNvGraphicFramePr/>
          <p:nvPr/>
        </p:nvGraphicFramePr>
        <p:xfrm>
          <a:off x="311700" y="1730950"/>
          <a:ext cx="3000000" cy="3000000"/>
        </p:xfrm>
        <a:graphic>
          <a:graphicData uri="http://schemas.openxmlformats.org/drawingml/2006/table">
            <a:tbl>
              <a:tblPr>
                <a:noFill/>
                <a:tableStyleId>{92918669-888A-4F05-AF08-00DFC5D6707D}</a:tableStyleId>
              </a:tblPr>
              <a:tblGrid>
                <a:gridCol w="4278025"/>
                <a:gridCol w="4554275"/>
              </a:tblGrid>
              <a:tr h="403225">
                <a:tc>
                  <a:txBody>
                    <a:bodyPr/>
                    <a:lstStyle/>
                    <a:p>
                      <a:pPr indent="0" lvl="0" marL="0" rtl="0" algn="l">
                        <a:spcBef>
                          <a:spcPts val="0"/>
                        </a:spcBef>
                        <a:spcAft>
                          <a:spcPts val="0"/>
                        </a:spcAft>
                        <a:buNone/>
                      </a:pPr>
                      <a:r>
                        <a:rPr lang="en"/>
                        <a:t>WBCSD 2050 Goal</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Current status of zipcode for goal in 2017</a:t>
                      </a:r>
                      <a:endParaRPr/>
                    </a:p>
                  </a:txBody>
                  <a:tcPr marT="91425" marB="91425" marR="91425" marL="91425"/>
                </a:tc>
              </a:tr>
              <a:tr h="579375">
                <a:tc>
                  <a:txBody>
                    <a:bodyPr/>
                    <a:lstStyle/>
                    <a:p>
                      <a:pPr indent="0" lvl="0" marL="0" rtl="0" algn="l">
                        <a:lnSpc>
                          <a:spcPct val="115000"/>
                        </a:lnSpc>
                        <a:spcBef>
                          <a:spcPts val="0"/>
                        </a:spcBef>
                        <a:spcAft>
                          <a:spcPts val="0"/>
                        </a:spcAft>
                        <a:buNone/>
                      </a:pPr>
                      <a:r>
                        <a:rPr i="1" lang="en" sz="1100">
                          <a:solidFill>
                            <a:schemeClr val="dk1"/>
                          </a:solidFill>
                        </a:rPr>
                        <a:t>Basic needs for all people are met with regards to food, clean water, sanitation, shelter, and universal access to lifelong education.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Describe how you might use the zipcode data to argue the benchmark goal is met or not. If it is possible to make such an argument based on the data you have. Provide a link to support your claims.</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Education and economic empowerment of females accomplished in most places.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Most primary and secondary school children now in school most of the year.</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Most adults can now read and write.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Aging population engaged in society.</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spcBef>
                          <a:spcPts val="0"/>
                        </a:spcBef>
                        <a:spcAft>
                          <a:spcPts val="0"/>
                        </a:spcAft>
                        <a:buNone/>
                      </a:pPr>
                      <a:r>
                        <a:t/>
                      </a:r>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 </a:t>
            </a:r>
            <a:r>
              <a:rPr b="1" lang="en" sz="1100"/>
              <a:t>Step 3. What might the future of education be like in the zip code you chose in 2050?</a:t>
            </a:r>
            <a:endParaRPr/>
          </a:p>
        </p:txBody>
      </p:sp>
      <p:sp>
        <p:nvSpPr>
          <p:cNvPr id="74" name="Google Shape;74;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 Sketch a written description of the scenario. What would the day in a life look like for your persona from the 3 generation persona?</a:t>
            </a:r>
            <a:endParaRPr/>
          </a:p>
          <a:p>
            <a:pPr indent="0" lvl="0" marL="0" rtl="0" algn="l">
              <a:spcBef>
                <a:spcPts val="1600"/>
              </a:spcBef>
              <a:spcAft>
                <a:spcPts val="0"/>
              </a:spcAft>
              <a:buClr>
                <a:schemeClr val="dk1"/>
              </a:buClr>
              <a:buSzPts val="1100"/>
              <a:buFont typeface="Arial"/>
              <a:buNone/>
            </a:pPr>
            <a:r>
              <a:rPr lang="en"/>
              <a:t>(b) draw a storyboard of what the future of education would feel like for your persona. Use the whiteboard to sketch and upload a picture to the google slide. Stick figures or Baskinger people are fine.</a:t>
            </a:r>
            <a:endParaRPr/>
          </a:p>
          <a:p>
            <a:pPr indent="0" lvl="0" marL="0" rtl="0" algn="l">
              <a:spcBef>
                <a:spcPts val="1600"/>
              </a:spcBef>
              <a:spcAft>
                <a:spcPts val="0"/>
              </a:spcAft>
              <a:buClr>
                <a:schemeClr val="dk1"/>
              </a:buClr>
              <a:buSzPts val="1100"/>
              <a:buFont typeface="Arial"/>
              <a:buNone/>
            </a:pPr>
            <a:r>
              <a:rPr lang="en"/>
              <a:t>(c) What learning tools might your persona use in 2050?</a:t>
            </a:r>
            <a:endParaRPr/>
          </a:p>
          <a:p>
            <a:pPr indent="0" lvl="0" marL="0" rtl="0" algn="l">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2"/>
                </a:solidFill>
              </a:rPr>
              <a:t>Step 3(a) Sketch a written description of the scenario. What would the day in a life look like for your persona from the 3 generation persona?</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84" name="Shape 84"/>
        <p:cNvGrpSpPr/>
        <p:nvPr/>
      </p:nvGrpSpPr>
      <p:grpSpPr>
        <a:xfrm>
          <a:off x="0" y="0"/>
          <a:ext cx="0" cy="0"/>
          <a:chOff x="0" y="0"/>
          <a:chExt cx="0" cy="0"/>
        </a:xfrm>
      </p:grpSpPr>
      <p:sp>
        <p:nvSpPr>
          <p:cNvPr id="85" name="Google Shape;85;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2"/>
                </a:solidFill>
              </a:rPr>
              <a:t>Step 3(b) draw a storyboard of what the future of education would feel like for your persona. Use the whiteboard to sketch and upload a picture to the google slide. Stick figures or Baskinger people are fine.</a:t>
            </a:r>
            <a:endParaRPr/>
          </a:p>
        </p:txBody>
      </p:sp>
      <p:sp>
        <p:nvSpPr>
          <p:cNvPr id="86" name="Google Shape;86;p18"/>
          <p:cNvSpPr txBox="1"/>
          <p:nvPr>
            <p:ph idx="1" type="body"/>
          </p:nvPr>
        </p:nvSpPr>
        <p:spPr>
          <a:xfrm>
            <a:off x="222325" y="18228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2"/>
                </a:solidFill>
              </a:rPr>
              <a:t>Step 3 (c) What learning tools or technologies might your persona use in 2050?</a:t>
            </a:r>
            <a:endParaRPr sz="1800">
              <a:solidFill>
                <a:schemeClr val="dk2"/>
              </a:solidFill>
            </a:endParaRPr>
          </a:p>
          <a:p>
            <a:pPr indent="0" lvl="0" marL="0" rtl="0" algn="l">
              <a:spcBef>
                <a:spcPts val="1600"/>
              </a:spcBef>
              <a:spcAft>
                <a:spcPts val="0"/>
              </a:spcAft>
              <a:buNone/>
            </a:pPr>
            <a:r>
              <a:t/>
            </a:r>
            <a:endParaRPr/>
          </a:p>
        </p:txBody>
      </p:sp>
      <p:sp>
        <p:nvSpPr>
          <p:cNvPr id="92" name="Google Shape;92;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20"/>
          <p:cNvSpPr txBox="1"/>
          <p:nvPr>
            <p:ph type="title"/>
          </p:nvPr>
        </p:nvSpPr>
        <p:spPr>
          <a:xfrm>
            <a:off x="311700" y="124575"/>
            <a:ext cx="7844400" cy="102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sz="1100">
                <a:highlight>
                  <a:srgbClr val="FFFF00"/>
                </a:highlight>
              </a:rPr>
              <a:t>Step 4.</a:t>
            </a:r>
            <a:r>
              <a:rPr lang="en" sz="1100">
                <a:highlight>
                  <a:srgbClr val="FFFF00"/>
                </a:highlight>
              </a:rPr>
              <a:t> </a:t>
            </a:r>
            <a:r>
              <a:rPr lang="en" sz="1200">
                <a:highlight>
                  <a:srgbClr val="FFFF00"/>
                </a:highlight>
              </a:rPr>
              <a:t>How does your scenario address the five questions from the benchmark goals? What other dimensions of education and gender equality does your scenario address?</a:t>
            </a:r>
            <a:endParaRPr>
              <a:highlight>
                <a:srgbClr val="FFFF00"/>
              </a:highlight>
            </a:endParaRPr>
          </a:p>
        </p:txBody>
      </p:sp>
      <p:graphicFrame>
        <p:nvGraphicFramePr>
          <p:cNvPr id="98" name="Google Shape;98;p20"/>
          <p:cNvGraphicFramePr/>
          <p:nvPr/>
        </p:nvGraphicFramePr>
        <p:xfrm>
          <a:off x="240200" y="810275"/>
          <a:ext cx="3000000" cy="3000000"/>
        </p:xfrm>
        <a:graphic>
          <a:graphicData uri="http://schemas.openxmlformats.org/drawingml/2006/table">
            <a:tbl>
              <a:tblPr>
                <a:noFill/>
                <a:tableStyleId>{92918669-888A-4F05-AF08-00DFC5D6707D}</a:tableStyleId>
              </a:tblPr>
              <a:tblGrid>
                <a:gridCol w="4278025"/>
                <a:gridCol w="4554275"/>
              </a:tblGrid>
              <a:tr h="403225">
                <a:tc>
                  <a:txBody>
                    <a:bodyPr/>
                    <a:lstStyle/>
                    <a:p>
                      <a:pPr indent="0" lvl="0" marL="0" rtl="0" algn="l">
                        <a:spcBef>
                          <a:spcPts val="0"/>
                        </a:spcBef>
                        <a:spcAft>
                          <a:spcPts val="0"/>
                        </a:spcAft>
                        <a:buNone/>
                      </a:pPr>
                      <a:r>
                        <a:rPr lang="en"/>
                        <a:t>WBCSD 2050 Goal</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Your scenario in 2050 (see what you wrote in steps 3a,b,c) </a:t>
                      </a:r>
                      <a:endParaRPr/>
                    </a:p>
                  </a:txBody>
                  <a:tcPr marT="91425" marB="91425" marR="91425" marL="91425"/>
                </a:tc>
              </a:tr>
              <a:tr h="579375">
                <a:tc>
                  <a:txBody>
                    <a:bodyPr/>
                    <a:lstStyle/>
                    <a:p>
                      <a:pPr indent="0" lvl="0" marL="0" rtl="0" algn="l">
                        <a:lnSpc>
                          <a:spcPct val="115000"/>
                        </a:lnSpc>
                        <a:spcBef>
                          <a:spcPts val="0"/>
                        </a:spcBef>
                        <a:spcAft>
                          <a:spcPts val="0"/>
                        </a:spcAft>
                        <a:buNone/>
                      </a:pPr>
                      <a:r>
                        <a:rPr i="1" lang="en" sz="1100">
                          <a:solidFill>
                            <a:schemeClr val="dk1"/>
                          </a:solidFill>
                        </a:rPr>
                        <a:t>Basic needs for all people are met with regards to food, clean water, sanitation, shelter, and universal access to lifelong education.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Describe how your scenario meets the benchmark goal. Provide the metrics necessary to to achieve the goal.</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Education and economic empowerment of women accomplished in most places.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Most primary and secondary school children now in school most of the year.</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Most adults can now read and write.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Aging population engaged in society.</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spcBef>
                          <a:spcPts val="0"/>
                        </a:spcBef>
                        <a:spcAft>
                          <a:spcPts val="0"/>
                        </a:spcAft>
                        <a:buNone/>
                      </a:pPr>
                      <a:r>
                        <a:t/>
                      </a:r>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Google Shape;103;p21"/>
          <p:cNvSpPr txBox="1"/>
          <p:nvPr>
            <p:ph type="title"/>
          </p:nvPr>
        </p:nvSpPr>
        <p:spPr>
          <a:xfrm>
            <a:off x="311700" y="124575"/>
            <a:ext cx="7844400" cy="102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sz="1100"/>
              <a:t>Step 5.</a:t>
            </a:r>
            <a:r>
              <a:rPr lang="en" sz="1100"/>
              <a:t> </a:t>
            </a:r>
            <a:r>
              <a:rPr lang="en" sz="1200">
                <a:highlight>
                  <a:srgbClr val="FFFFFF"/>
                </a:highlight>
              </a:rPr>
              <a:t>How does the LEARN!2050 scenario address the five questions from the benchmark goals? What other dimensions of education and gender equality does your scenario address?</a:t>
            </a:r>
            <a:endParaRPr/>
          </a:p>
        </p:txBody>
      </p:sp>
      <p:graphicFrame>
        <p:nvGraphicFramePr>
          <p:cNvPr id="104" name="Google Shape;104;p21"/>
          <p:cNvGraphicFramePr/>
          <p:nvPr/>
        </p:nvGraphicFramePr>
        <p:xfrm>
          <a:off x="240175" y="1042700"/>
          <a:ext cx="3000000" cy="3000000"/>
        </p:xfrm>
        <a:graphic>
          <a:graphicData uri="http://schemas.openxmlformats.org/drawingml/2006/table">
            <a:tbl>
              <a:tblPr>
                <a:noFill/>
                <a:tableStyleId>{92918669-888A-4F05-AF08-00DFC5D6707D}</a:tableStyleId>
              </a:tblPr>
              <a:tblGrid>
                <a:gridCol w="4278025"/>
                <a:gridCol w="4554275"/>
              </a:tblGrid>
              <a:tr h="403225">
                <a:tc>
                  <a:txBody>
                    <a:bodyPr/>
                    <a:lstStyle/>
                    <a:p>
                      <a:pPr indent="0" lvl="0" marL="0" rtl="0" algn="l">
                        <a:spcBef>
                          <a:spcPts val="0"/>
                        </a:spcBef>
                        <a:spcAft>
                          <a:spcPts val="0"/>
                        </a:spcAft>
                        <a:buNone/>
                      </a:pPr>
                      <a:r>
                        <a:rPr lang="en"/>
                        <a:t>WBCSD 2050 Goal</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LEARN 2050! scenario</a:t>
                      </a:r>
                      <a:endParaRPr/>
                    </a:p>
                  </a:txBody>
                  <a:tcPr marT="91425" marB="91425" marR="91425" marL="91425"/>
                </a:tc>
              </a:tr>
              <a:tr h="579375">
                <a:tc>
                  <a:txBody>
                    <a:bodyPr/>
                    <a:lstStyle/>
                    <a:p>
                      <a:pPr indent="0" lvl="0" marL="0" rtl="0" algn="l">
                        <a:lnSpc>
                          <a:spcPct val="115000"/>
                        </a:lnSpc>
                        <a:spcBef>
                          <a:spcPts val="0"/>
                        </a:spcBef>
                        <a:spcAft>
                          <a:spcPts val="0"/>
                        </a:spcAft>
                        <a:buNone/>
                      </a:pPr>
                      <a:r>
                        <a:rPr i="1" lang="en" sz="1100">
                          <a:solidFill>
                            <a:schemeClr val="dk1"/>
                          </a:solidFill>
                        </a:rPr>
                        <a:t>Basic needs for all people are met with regards to food, clean water, sanitation, shelter, and universal access to lifelong education.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Describe how LEARN!2050 scenario meets the benchmark goal. </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Education and economic empowerment of women accomplished in most places.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Most primary and secondary school children now in school most of the year.</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Most adults can now read and write.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Aging population engaged in society.</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spcBef>
                          <a:spcPts val="0"/>
                        </a:spcBef>
                        <a:spcAft>
                          <a:spcPts val="0"/>
                        </a:spcAft>
                        <a:buNone/>
                      </a:pPr>
                      <a:r>
                        <a:t/>
                      </a:r>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Compare your scenario to LEARN2050!</a:t>
            </a:r>
            <a:endParaRPr/>
          </a:p>
        </p:txBody>
      </p:sp>
      <p:graphicFrame>
        <p:nvGraphicFramePr>
          <p:cNvPr id="110" name="Google Shape;110;p22"/>
          <p:cNvGraphicFramePr/>
          <p:nvPr/>
        </p:nvGraphicFramePr>
        <p:xfrm>
          <a:off x="59400" y="1173450"/>
          <a:ext cx="3000000" cy="3000000"/>
        </p:xfrm>
        <a:graphic>
          <a:graphicData uri="http://schemas.openxmlformats.org/drawingml/2006/table">
            <a:tbl>
              <a:tblPr>
                <a:noFill/>
                <a:tableStyleId>{92918669-888A-4F05-AF08-00DFC5D6707D}</a:tableStyleId>
              </a:tblPr>
              <a:tblGrid>
                <a:gridCol w="1555050"/>
                <a:gridCol w="3052125"/>
                <a:gridCol w="4287900"/>
              </a:tblGrid>
              <a:tr h="381000">
                <a:tc>
                  <a:txBody>
                    <a:bodyPr/>
                    <a:lstStyle/>
                    <a:p>
                      <a:pPr indent="0" lvl="0" marL="0" rtl="0" algn="l">
                        <a:spcBef>
                          <a:spcPts val="0"/>
                        </a:spcBef>
                        <a:spcAft>
                          <a:spcPts val="0"/>
                        </a:spcAft>
                        <a:buNone/>
                      </a:pPr>
                      <a:r>
                        <a:rPr lang="en"/>
                        <a:t>Feature</a:t>
                      </a:r>
                      <a:endParaRPr/>
                    </a:p>
                  </a:txBody>
                  <a:tcPr marT="91425" marB="91425" marR="91425" marL="91425"/>
                </a:tc>
                <a:tc>
                  <a:txBody>
                    <a:bodyPr/>
                    <a:lstStyle/>
                    <a:p>
                      <a:pPr indent="0" lvl="0" marL="0" rtl="0" algn="l">
                        <a:spcBef>
                          <a:spcPts val="0"/>
                        </a:spcBef>
                        <a:spcAft>
                          <a:spcPts val="0"/>
                        </a:spcAft>
                        <a:buNone/>
                      </a:pPr>
                      <a:r>
                        <a:rPr lang="en" sz="1000"/>
                        <a:t>LEARN 2050! Scenario</a:t>
                      </a:r>
                      <a:endParaRPr sz="1000"/>
                    </a:p>
                  </a:txBody>
                  <a:tcPr marT="91425" marB="91425" marR="91425" marL="91425"/>
                </a:tc>
                <a:tc>
                  <a:txBody>
                    <a:bodyPr/>
                    <a:lstStyle/>
                    <a:p>
                      <a:pPr indent="0" lvl="0" marL="0" rtl="0" algn="l">
                        <a:spcBef>
                          <a:spcPts val="0"/>
                        </a:spcBef>
                        <a:spcAft>
                          <a:spcPts val="0"/>
                        </a:spcAft>
                        <a:buNone/>
                      </a:pPr>
                      <a:r>
                        <a:rPr lang="en"/>
                        <a:t>Your scenario Steps 3a,b,c</a:t>
                      </a:r>
                      <a:endParaRPr/>
                    </a:p>
                  </a:txBody>
                  <a:tcPr marT="91425" marB="91425" marR="91425" marL="91425"/>
                </a:tc>
              </a:tr>
              <a:tr h="381000">
                <a:tc>
                  <a:txBody>
                    <a:bodyPr/>
                    <a:lstStyle/>
                    <a:p>
                      <a:pPr indent="0" lvl="0" marL="0" rtl="0" algn="l">
                        <a:spcBef>
                          <a:spcPts val="0"/>
                        </a:spcBef>
                        <a:spcAft>
                          <a:spcPts val="0"/>
                        </a:spcAft>
                        <a:buNone/>
                      </a:pPr>
                      <a:r>
                        <a:rPr lang="en"/>
                        <a:t>Cost of Education</a:t>
                      </a:r>
                      <a:endParaRPr/>
                    </a:p>
                  </a:txBody>
                  <a:tcPr marT="91425" marB="91425" marR="91425" marL="91425"/>
                </a:tc>
                <a:tc>
                  <a:txBody>
                    <a:bodyPr/>
                    <a:lstStyle/>
                    <a:p>
                      <a:pPr indent="0" lvl="0" marL="0" rtl="0" algn="l">
                        <a:spcBef>
                          <a:spcPts val="0"/>
                        </a:spcBef>
                        <a:spcAft>
                          <a:spcPts val="0"/>
                        </a:spcAft>
                        <a:buNone/>
                      </a:pPr>
                      <a:r>
                        <a:rPr lang="en" sz="1000"/>
                        <a:t>pre-school through college, </a:t>
                      </a:r>
                      <a:r>
                        <a:rPr lang="en" sz="1000"/>
                        <a:t>Free</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Content of public education</a:t>
                      </a:r>
                      <a:endParaRPr/>
                    </a:p>
                  </a:txBody>
                  <a:tcPr marT="91425" marB="91425" marR="91425" marL="91425"/>
                </a:tc>
                <a:tc>
                  <a:txBody>
                    <a:bodyPr/>
                    <a:lstStyle/>
                    <a:p>
                      <a:pPr indent="0" lvl="0" marL="0" rtl="0" algn="l">
                        <a:spcBef>
                          <a:spcPts val="0"/>
                        </a:spcBef>
                        <a:spcAft>
                          <a:spcPts val="0"/>
                        </a:spcAft>
                        <a:buNone/>
                      </a:pPr>
                      <a:r>
                        <a:rPr lang="en" sz="1000"/>
                        <a:t> Science, technology, engineering, and math but also the arts, design, creativity, history, language, and all the other humanities—plus exercise, sports, yoga, and meditation</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Type of learning pedagogy</a:t>
                      </a:r>
                      <a:endParaRPr/>
                    </a:p>
                  </a:txBody>
                  <a:tcPr marT="91425" marB="91425" marR="91425" marL="91425"/>
                </a:tc>
                <a:tc>
                  <a:txBody>
                    <a:bodyPr/>
                    <a:lstStyle/>
                    <a:p>
                      <a:pPr indent="0" lvl="0" marL="0" rtl="0" algn="l">
                        <a:spcBef>
                          <a:spcPts val="0"/>
                        </a:spcBef>
                        <a:spcAft>
                          <a:spcPts val="0"/>
                        </a:spcAft>
                        <a:buNone/>
                      </a:pPr>
                      <a:r>
                        <a:rPr lang="en" sz="1000"/>
                        <a:t> state-of-the-art cognitive neuroscience, learning science, sociology, and electronic technology to student-centered, self-paced, creativity-based open learning</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location</a:t>
                      </a:r>
                      <a:endParaRPr/>
                    </a:p>
                  </a:txBody>
                  <a:tcPr marT="91425" marB="91425" marR="91425" marL="91425"/>
                </a:tc>
                <a:tc>
                  <a:txBody>
                    <a:bodyPr/>
                    <a:lstStyle/>
                    <a:p>
                      <a:pPr indent="0" lvl="0" marL="0" rtl="0" algn="l">
                        <a:spcBef>
                          <a:spcPts val="0"/>
                        </a:spcBef>
                        <a:spcAft>
                          <a:spcPts val="0"/>
                        </a:spcAft>
                        <a:buNone/>
                      </a:pPr>
                      <a:r>
                        <a:rPr lang="en" sz="1000"/>
                        <a:t>learning takes place everywhere—out in the community and at cultural institutions, at fab labs, tech shops, tinker spots, arts studios, innovation hubs, and at learning incubators and accelerators. </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modality</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It takes place online, on-demand, and just-in-time.</a:t>
                      </a:r>
                      <a:endParaRPr sz="1000">
                        <a:solidFill>
                          <a:schemeClr val="dk1"/>
                        </a:solidFill>
                      </a:endParaRPr>
                    </a:p>
                    <a:p>
                      <a:pPr indent="0" lvl="0" marL="0" rtl="0" algn="l">
                        <a:spcBef>
                          <a:spcPts val="0"/>
                        </a:spcBef>
                        <a:spcAft>
                          <a:spcPts val="0"/>
                        </a:spcAft>
                        <a:buNone/>
                      </a:pPr>
                      <a:r>
                        <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pedagogy</a:t>
                      </a:r>
                      <a:endParaRPr/>
                    </a:p>
                  </a:txBody>
                  <a:tcPr marT="91425" marB="91425" marR="91425" marL="91425"/>
                </a:tc>
                <a:tc>
                  <a:txBody>
                    <a:bodyPr/>
                    <a:lstStyle/>
                    <a:p>
                      <a:pPr indent="0" lvl="0" marL="0" rtl="0" algn="l">
                        <a:spcBef>
                          <a:spcPts val="0"/>
                        </a:spcBef>
                        <a:spcAft>
                          <a:spcPts val="0"/>
                        </a:spcAft>
                        <a:buNone/>
                      </a:pPr>
                      <a:r>
                        <a:rPr lang="en" sz="1000"/>
                        <a:t> It is flipped, blended, </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IP</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and open.</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3"/>
          <p:cNvSpPr txBox="1"/>
          <p:nvPr>
            <p:ph type="title"/>
          </p:nvPr>
        </p:nvSpPr>
        <p:spPr>
          <a:xfrm>
            <a:off x="311700" y="445025"/>
            <a:ext cx="8520600" cy="87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Step 7. (a) Rewrite your scenario to include aspects you found lacking. (b) Provide a Storyboard to illustrate. (c) What artifact from 2050 could illustrate the future of learning in your scenario?</a:t>
            </a:r>
            <a:endParaRPr sz="1200"/>
          </a:p>
        </p:txBody>
      </p:sp>
      <p:sp>
        <p:nvSpPr>
          <p:cNvPr id="116" name="Google Shape;116;p23"/>
          <p:cNvSpPr txBox="1"/>
          <p:nvPr>
            <p:ph idx="1" type="body"/>
          </p:nvPr>
        </p:nvSpPr>
        <p:spPr>
          <a:xfrm>
            <a:off x="213375" y="1200725"/>
            <a:ext cx="8520600" cy="3126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