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7"/>
  </p:notesMasterIdLst>
  <p:sldIdLst>
    <p:sldId id="256" r:id="rId2"/>
    <p:sldId id="257" r:id="rId3"/>
    <p:sldId id="258" r:id="rId4"/>
    <p:sldId id="259" r:id="rId5"/>
    <p:sldId id="260" r:id="rId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9"/>
  </p:normalViewPr>
  <p:slideViewPr>
    <p:cSldViewPr snapToGrid="0" snapToObjects="1">
      <p:cViewPr varScale="1">
        <p:scale>
          <a:sx n="147" d="100"/>
          <a:sy n="147" d="100"/>
        </p:scale>
        <p:origin x="64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Add your team member names on the slide.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8346edd4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8346edd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highlight>
                  <a:srgbClr val="FFFFFF"/>
                </a:highlight>
              </a:rPr>
              <a:t>Step 1.</a:t>
            </a:r>
            <a:r>
              <a:rPr lang="en" sz="1200">
                <a:solidFill>
                  <a:schemeClr val="dk1"/>
                </a:solidFill>
                <a:highlight>
                  <a:srgbClr val="FFFFFF"/>
                </a:highlight>
              </a:rPr>
              <a:t> Make a mindmap of how James funds his education currently. Work it out on a whiteboard and input the picture to google slide.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8346edd4d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8346edd4d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highlight>
                  <a:srgbClr val="FFFFFF"/>
                </a:highlight>
              </a:rPr>
              <a:t>Step 2. </a:t>
            </a:r>
            <a:r>
              <a:rPr lang="en" sz="1200">
                <a:solidFill>
                  <a:schemeClr val="dk1"/>
                </a:solidFill>
                <a:highlight>
                  <a:srgbClr val="FFFFFF"/>
                </a:highlight>
              </a:rPr>
              <a:t>Create an IPO model (input, process, outputs) to explain the different revenue streams.</a:t>
            </a:r>
            <a:endParaRPr sz="1200">
              <a:solidFill>
                <a:schemeClr val="dk1"/>
              </a:solidFill>
              <a:highlight>
                <a:srgbClr val="FFFFFF"/>
              </a:highlight>
            </a:endParaRPr>
          </a:p>
          <a:p>
            <a:pPr marL="0" lvl="0" indent="0" algn="l" rtl="0">
              <a:lnSpc>
                <a:spcPct val="115000"/>
              </a:lnSpc>
              <a:spcBef>
                <a:spcPts val="900"/>
              </a:spcBef>
              <a:spcAft>
                <a:spcPts val="0"/>
              </a:spcAft>
              <a:buClr>
                <a:schemeClr val="dk1"/>
              </a:buClr>
              <a:buSzPts val="1100"/>
              <a:buFont typeface="Arial"/>
              <a:buNone/>
            </a:pPr>
            <a:r>
              <a:rPr lang="en" sz="1200">
                <a:solidFill>
                  <a:schemeClr val="dk1"/>
                </a:solidFill>
                <a:highlight>
                  <a:srgbClr val="FFFFFF"/>
                </a:highlight>
              </a:rPr>
              <a:t>For example, (input) James works as a bartender --&gt; (process) bar pays him and withholds federal, state, and city taxes --&gt; (output) James pays for his schooling expenses from his paycheck.</a:t>
            </a:r>
            <a:endParaRPr sz="1200">
              <a:solidFill>
                <a:schemeClr val="dk1"/>
              </a:solidFill>
              <a:highlight>
                <a:srgbClr val="FFFFFF"/>
              </a:highlight>
            </a:endParaRPr>
          </a:p>
          <a:p>
            <a:pPr marL="698500" lvl="0" indent="-304800" algn="l" rtl="0">
              <a:lnSpc>
                <a:spcPct val="115000"/>
              </a:lnSpc>
              <a:spcBef>
                <a:spcPts val="900"/>
              </a:spcBef>
              <a:spcAft>
                <a:spcPts val="0"/>
              </a:spcAft>
              <a:buClr>
                <a:schemeClr val="dk1"/>
              </a:buClr>
              <a:buSzPts val="1200"/>
              <a:buChar char="●"/>
            </a:pPr>
            <a:r>
              <a:rPr lang="en" sz="1200">
                <a:solidFill>
                  <a:schemeClr val="dk1"/>
                </a:solidFill>
                <a:highlight>
                  <a:srgbClr val="FFFFFF"/>
                </a:highlight>
              </a:rPr>
              <a:t>Federal taxes are collected (input) --&gt; (process) --&gt; (outcomes)</a:t>
            </a:r>
            <a:endParaRPr sz="1200">
              <a:solidFill>
                <a:schemeClr val="dk1"/>
              </a:solidFill>
              <a:highlight>
                <a:srgbClr val="FFFFFF"/>
              </a:highlight>
            </a:endParaRPr>
          </a:p>
          <a:p>
            <a:pPr marL="698500" lvl="0" indent="-304800" algn="l" rtl="0">
              <a:lnSpc>
                <a:spcPct val="115000"/>
              </a:lnSpc>
              <a:spcBef>
                <a:spcPts val="0"/>
              </a:spcBef>
              <a:spcAft>
                <a:spcPts val="0"/>
              </a:spcAft>
              <a:buClr>
                <a:schemeClr val="dk1"/>
              </a:buClr>
              <a:buSzPts val="1200"/>
              <a:buChar char="●"/>
            </a:pPr>
            <a:r>
              <a:rPr lang="en" sz="1200">
                <a:solidFill>
                  <a:schemeClr val="dk1"/>
                </a:solidFill>
                <a:highlight>
                  <a:srgbClr val="FFFFFF"/>
                </a:highlight>
              </a:rPr>
              <a:t>State taxes are collected (input) --&gt; (process) --&gt; (outcomes)</a:t>
            </a:r>
            <a:endParaRPr sz="1200">
              <a:solidFill>
                <a:schemeClr val="dk1"/>
              </a:solidFill>
              <a:highlight>
                <a:srgbClr val="FFFFFF"/>
              </a:highlight>
            </a:endParaRPr>
          </a:p>
          <a:p>
            <a:pPr marL="698500" lvl="0" indent="-304800" algn="l" rtl="0">
              <a:lnSpc>
                <a:spcPct val="115000"/>
              </a:lnSpc>
              <a:spcBef>
                <a:spcPts val="0"/>
              </a:spcBef>
              <a:spcAft>
                <a:spcPts val="0"/>
              </a:spcAft>
              <a:buClr>
                <a:schemeClr val="dk1"/>
              </a:buClr>
              <a:buSzPts val="1200"/>
              <a:buChar char="●"/>
            </a:pPr>
            <a:r>
              <a:rPr lang="en" sz="1200">
                <a:solidFill>
                  <a:schemeClr val="dk1"/>
                </a:solidFill>
                <a:highlight>
                  <a:srgbClr val="FFFFFF"/>
                </a:highlight>
              </a:rPr>
              <a:t>City taxes are collected (input) --&gt; (process) --&gt; (outcomes)</a:t>
            </a:r>
            <a:endParaRPr sz="1200">
              <a:solidFill>
                <a:schemeClr val="dk1"/>
              </a:solidFill>
              <a:highlight>
                <a:srgbClr val="FFFFFF"/>
              </a:highlight>
            </a:endParaRPr>
          </a:p>
          <a:p>
            <a:pPr marL="698500" lvl="0" indent="-304800" algn="l" rtl="0">
              <a:lnSpc>
                <a:spcPct val="115000"/>
              </a:lnSpc>
              <a:spcBef>
                <a:spcPts val="0"/>
              </a:spcBef>
              <a:spcAft>
                <a:spcPts val="0"/>
              </a:spcAft>
              <a:buClr>
                <a:schemeClr val="dk1"/>
              </a:buClr>
              <a:buSzPts val="1200"/>
              <a:buChar char="●"/>
            </a:pPr>
            <a:r>
              <a:rPr lang="en" sz="1200">
                <a:solidFill>
                  <a:schemeClr val="dk1"/>
                </a:solidFill>
                <a:highlight>
                  <a:srgbClr val="FFFFFF"/>
                </a:highlight>
              </a:rPr>
              <a:t>State University receives _______ (input) --&gt; (process) --&gt;(outcomes)</a:t>
            </a:r>
            <a:endParaRPr sz="1200">
              <a:solidFill>
                <a:schemeClr val="dk1"/>
              </a:solidFill>
              <a:highlight>
                <a:srgbClr val="FFFFFF"/>
              </a:highlight>
            </a:endParaRPr>
          </a:p>
          <a:p>
            <a:pPr marL="698500" lvl="0" indent="-304800" algn="l" rtl="0">
              <a:lnSpc>
                <a:spcPct val="115000"/>
              </a:lnSpc>
              <a:spcBef>
                <a:spcPts val="0"/>
              </a:spcBef>
              <a:spcAft>
                <a:spcPts val="0"/>
              </a:spcAft>
              <a:buClr>
                <a:schemeClr val="dk1"/>
              </a:buClr>
              <a:buSzPts val="1200"/>
              <a:buChar char="●"/>
            </a:pPr>
            <a:endParaRPr sz="1200">
              <a:solidFill>
                <a:schemeClr val="dk1"/>
              </a:solidFill>
              <a:highlight>
                <a:srgbClr val="FFFFFF"/>
              </a:highlight>
            </a:endParaRPr>
          </a:p>
          <a:p>
            <a:pPr marL="0" lvl="0" indent="0" algn="l" rtl="0">
              <a:spcBef>
                <a:spcPts val="500"/>
              </a:spcBef>
              <a:spcAft>
                <a:spcPts val="0"/>
              </a:spcAft>
              <a:buNone/>
            </a:pPr>
            <a:endParaRPr sz="1200">
              <a:solidFill>
                <a:schemeClr val="dk1"/>
              </a:solidFill>
              <a:highlight>
                <a:srgbClr val="FFFFFF"/>
              </a:highlight>
            </a:endParaRPr>
          </a:p>
          <a:p>
            <a:pPr marL="0" lvl="0" indent="0" algn="l" rtl="0">
              <a:spcBef>
                <a:spcPts val="0"/>
              </a:spcBef>
              <a:spcAft>
                <a:spcPts val="0"/>
              </a:spcAft>
              <a:buNone/>
            </a:pPr>
            <a:endParaRPr sz="1200">
              <a:solidFill>
                <a:schemeClr val="dk1"/>
              </a:solidFill>
              <a:highlight>
                <a:srgbClr val="FFFFFF"/>
              </a:highligh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346edd4d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346edd4d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highlight>
                  <a:srgbClr val="FFFFFF"/>
                </a:highlight>
              </a:rPr>
              <a:t>Step 3. </a:t>
            </a:r>
            <a:r>
              <a:rPr lang="en" sz="1200">
                <a:solidFill>
                  <a:schemeClr val="dk1"/>
                </a:solidFill>
                <a:highlight>
                  <a:srgbClr val="FFFFFF"/>
                </a:highlight>
              </a:rPr>
              <a:t>Imagine for a minute that James was living in 2050 and had a free education like Arnold describes in LEARN!2050. What would be different if education were free. What or who would be paying for James' education? Why would those people or organizations be paying for his education? Would James' free education really be free or would he have to pay it back by doing a certain job or working for a certain company, organization, or community or pay back loans etc? What role would AI and automation have to do with James?</a:t>
            </a:r>
            <a:endParaRPr>
              <a:solidFill>
                <a:schemeClr val="dk1"/>
              </a:solidFill>
            </a:endParaRPr>
          </a:p>
          <a:p>
            <a:pPr marL="0" lvl="0" indent="0" algn="l" rtl="0">
              <a:spcBef>
                <a:spcPts val="0"/>
              </a:spcBef>
              <a:spcAft>
                <a:spcPts val="0"/>
              </a:spcAft>
              <a:buNone/>
            </a:pPr>
            <a:endParaRPr sz="1200">
              <a:solidFill>
                <a:schemeClr val="dk1"/>
              </a:solidFill>
              <a:highlight>
                <a:srgbClr val="FFFFFF"/>
              </a:highlight>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Mindmap </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James’ school payment plan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highlight>
                  <a:srgbClr val="FFFFFF"/>
                </a:highlight>
              </a:rPr>
              <a:t>Step 1.</a:t>
            </a:r>
            <a:r>
              <a:rPr lang="en" sz="1200">
                <a:highlight>
                  <a:srgbClr val="FFFFFF"/>
                </a:highlight>
              </a:rPr>
              <a:t> Make a mindmap of how James funds his education currently. Work it out on a whiteboard and input the picture to google slide.</a:t>
            </a:r>
            <a:endParaRP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highlight>
                  <a:srgbClr val="FFFFFF"/>
                </a:highlight>
              </a:rPr>
              <a:t>Step 2. </a:t>
            </a:r>
            <a:r>
              <a:rPr lang="en" sz="1200">
                <a:highlight>
                  <a:srgbClr val="FFFFFF"/>
                </a:highlight>
              </a:rPr>
              <a:t>Create an IPO model (input, process, outputs) to explain the different revenue streams.</a:t>
            </a:r>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900"/>
              </a:spcBef>
              <a:spcAft>
                <a:spcPts val="0"/>
              </a:spcAft>
              <a:buClr>
                <a:schemeClr val="dk1"/>
              </a:buClr>
              <a:buSzPts val="1100"/>
              <a:buFont typeface="Arial"/>
              <a:buNone/>
            </a:pPr>
            <a:r>
              <a:rPr lang="en" sz="1200">
                <a:solidFill>
                  <a:schemeClr val="dk1"/>
                </a:solidFill>
                <a:highlight>
                  <a:srgbClr val="FFFFFF"/>
                </a:highlight>
              </a:rPr>
              <a:t>For example, (input) James works as a bartender --&gt; (process) bar pays him and withholds federal, state, and city taxes --&gt; (output) James pays for his schooling expenses from his paycheck.</a:t>
            </a:r>
            <a:endParaRPr sz="1200">
              <a:solidFill>
                <a:schemeClr val="dk1"/>
              </a:solidFill>
              <a:highlight>
                <a:srgbClr val="FFFFFF"/>
              </a:highlight>
            </a:endParaRPr>
          </a:p>
          <a:p>
            <a:pPr marL="698500" lvl="0" indent="-304800" algn="l" rtl="0">
              <a:spcBef>
                <a:spcPts val="900"/>
              </a:spcBef>
              <a:spcAft>
                <a:spcPts val="0"/>
              </a:spcAft>
              <a:buClr>
                <a:schemeClr val="dk1"/>
              </a:buClr>
              <a:buSzPts val="1200"/>
              <a:buChar char="●"/>
            </a:pPr>
            <a:r>
              <a:rPr lang="en" sz="1200">
                <a:solidFill>
                  <a:schemeClr val="dk1"/>
                </a:solidFill>
                <a:highlight>
                  <a:srgbClr val="FFFFFF"/>
                </a:highlight>
              </a:rPr>
              <a:t>Federal taxes are collected (input) --&gt; (process) --&gt; (outcomes)</a:t>
            </a:r>
            <a:endParaRPr sz="1200">
              <a:solidFill>
                <a:schemeClr val="dk1"/>
              </a:solidFill>
              <a:highlight>
                <a:srgbClr val="FFFFFF"/>
              </a:highlight>
            </a:endParaRPr>
          </a:p>
          <a:p>
            <a:pPr marL="698500" lvl="0" indent="-304800" algn="l" rtl="0">
              <a:spcBef>
                <a:spcPts val="0"/>
              </a:spcBef>
              <a:spcAft>
                <a:spcPts val="0"/>
              </a:spcAft>
              <a:buClr>
                <a:schemeClr val="dk1"/>
              </a:buClr>
              <a:buSzPts val="1200"/>
              <a:buChar char="●"/>
            </a:pPr>
            <a:r>
              <a:rPr lang="en" sz="1200">
                <a:solidFill>
                  <a:schemeClr val="dk1"/>
                </a:solidFill>
                <a:highlight>
                  <a:srgbClr val="FFFFFF"/>
                </a:highlight>
              </a:rPr>
              <a:t>State taxes are collected (input) --&gt; (process) --&gt; (outcomes)</a:t>
            </a:r>
            <a:endParaRPr sz="1200">
              <a:solidFill>
                <a:schemeClr val="dk1"/>
              </a:solidFill>
              <a:highlight>
                <a:srgbClr val="FFFFFF"/>
              </a:highlight>
            </a:endParaRPr>
          </a:p>
          <a:p>
            <a:pPr marL="698500" lvl="0" indent="-304800" algn="l" rtl="0">
              <a:spcBef>
                <a:spcPts val="0"/>
              </a:spcBef>
              <a:spcAft>
                <a:spcPts val="0"/>
              </a:spcAft>
              <a:buClr>
                <a:schemeClr val="dk1"/>
              </a:buClr>
              <a:buSzPts val="1200"/>
              <a:buChar char="●"/>
            </a:pPr>
            <a:r>
              <a:rPr lang="en" sz="1200">
                <a:solidFill>
                  <a:schemeClr val="dk1"/>
                </a:solidFill>
                <a:highlight>
                  <a:srgbClr val="FFFFFF"/>
                </a:highlight>
              </a:rPr>
              <a:t>City taxes are collected (input) --&gt; (process) --&gt; (outcomes)</a:t>
            </a:r>
            <a:endParaRPr sz="1200">
              <a:solidFill>
                <a:schemeClr val="dk1"/>
              </a:solidFill>
              <a:highlight>
                <a:srgbClr val="FFFFFF"/>
              </a:highlight>
            </a:endParaRPr>
          </a:p>
          <a:p>
            <a:pPr marL="698500" lvl="0" indent="-304800" algn="l" rtl="0">
              <a:spcBef>
                <a:spcPts val="0"/>
              </a:spcBef>
              <a:spcAft>
                <a:spcPts val="0"/>
              </a:spcAft>
              <a:buClr>
                <a:schemeClr val="dk1"/>
              </a:buClr>
              <a:buSzPts val="1200"/>
              <a:buChar char="●"/>
            </a:pPr>
            <a:r>
              <a:rPr lang="en" sz="1200">
                <a:solidFill>
                  <a:schemeClr val="dk1"/>
                </a:solidFill>
                <a:highlight>
                  <a:srgbClr val="FFFFFF"/>
                </a:highlight>
              </a:rPr>
              <a:t>State University receives _______ (input) --&gt; (process) --&gt;(outcomes)</a:t>
            </a:r>
            <a:endParaRPr sz="1200">
              <a:solidFill>
                <a:schemeClr val="dk1"/>
              </a:solidFill>
              <a:highlight>
                <a:srgbClr val="FFFFFF"/>
              </a:highlight>
            </a:endParaRPr>
          </a:p>
          <a:p>
            <a:pPr marL="698500" lvl="0" indent="-304800" algn="l" rtl="0">
              <a:spcBef>
                <a:spcPts val="0"/>
              </a:spcBef>
              <a:spcAft>
                <a:spcPts val="0"/>
              </a:spcAft>
              <a:buClr>
                <a:schemeClr val="dk1"/>
              </a:buClr>
              <a:buSzPts val="1200"/>
              <a:buChar char="●"/>
            </a:pPr>
            <a:r>
              <a:rPr lang="en" sz="1200">
                <a:solidFill>
                  <a:schemeClr val="dk1"/>
                </a:solidFill>
                <a:highlight>
                  <a:srgbClr val="FFFFFF"/>
                </a:highlight>
              </a:rPr>
              <a:t>And so forth and so on ...</a:t>
            </a:r>
            <a:endParaRPr sz="1200">
              <a:solidFill>
                <a:schemeClr val="dk1"/>
              </a:solidFill>
              <a:highlight>
                <a:srgbClr val="FFFFFF"/>
              </a:highlight>
            </a:endParaRPr>
          </a:p>
          <a:p>
            <a:pPr marL="0" lvl="0" indent="0" algn="l" rtl="0">
              <a:spcBef>
                <a:spcPts val="50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highlight>
                  <a:srgbClr val="FFFFFF"/>
                </a:highlight>
              </a:rPr>
              <a:t>Step 3. </a:t>
            </a:r>
            <a:r>
              <a:rPr lang="en" sz="1200">
                <a:highlight>
                  <a:srgbClr val="FFFFFF"/>
                </a:highlight>
              </a:rPr>
              <a:t>Imagine for a minute that James was living in 2050 and had a free education like Arnold describes in LEARN!2050. </a:t>
            </a:r>
            <a:endParaRPr/>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1200">
                <a:solidFill>
                  <a:schemeClr val="dk1"/>
                </a:solidFill>
                <a:highlight>
                  <a:srgbClr val="FFFFFF"/>
                </a:highlight>
              </a:rPr>
              <a:t>What or who would be paying for James' education? Why would those people or organizations be paying for his education? Would James' free education really be free or would he have to pay it back by doing a certain job or working for a certain company, organization, or community or pay back loans etc? What role would AI and automation have to do with James?</a:t>
            </a:r>
            <a:endParaRPr sz="1100">
              <a:solidFill>
                <a:schemeClr val="dk1"/>
              </a:solidFill>
            </a:endParaRPr>
          </a:p>
          <a:p>
            <a:pPr marL="0" lvl="0" indent="0" algn="l" rtl="0">
              <a:spcBef>
                <a:spcPts val="0"/>
              </a:spcBef>
              <a:spcAft>
                <a:spcPts val="16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C3F6A7B-97F8-8A44-8BE7-AFBE545930DF}"/>
              </a:ext>
            </a:extLst>
          </p:cNvPr>
          <p:cNvPicPr>
            <a:picLocks noChangeAspect="1"/>
          </p:cNvPicPr>
          <p:nvPr/>
        </p:nvPicPr>
        <p:blipFill>
          <a:blip r:embed="rId2"/>
          <a:stretch>
            <a:fillRect/>
          </a:stretch>
        </p:blipFill>
        <p:spPr>
          <a:xfrm>
            <a:off x="1634452" y="984068"/>
            <a:ext cx="6081342" cy="3967661"/>
          </a:xfrm>
          <a:prstGeom prst="rect">
            <a:avLst/>
          </a:prstGeom>
        </p:spPr>
      </p:pic>
      <p:sp>
        <p:nvSpPr>
          <p:cNvPr id="5" name="TextBox 4">
            <a:extLst>
              <a:ext uri="{FF2B5EF4-FFF2-40B4-BE49-F238E27FC236}">
                <a16:creationId xmlns:a16="http://schemas.microsoft.com/office/drawing/2014/main" id="{D8F04925-6356-C544-89AB-9163A932AE76}"/>
              </a:ext>
            </a:extLst>
          </p:cNvPr>
          <p:cNvSpPr txBox="1"/>
          <p:nvPr/>
        </p:nvSpPr>
        <p:spPr>
          <a:xfrm>
            <a:off x="580715" y="574766"/>
            <a:ext cx="1053737" cy="307777"/>
          </a:xfrm>
          <a:prstGeom prst="rect">
            <a:avLst/>
          </a:prstGeom>
          <a:noFill/>
        </p:spPr>
        <p:txBody>
          <a:bodyPr wrap="square" rtlCol="0">
            <a:spAutoFit/>
          </a:bodyPr>
          <a:lstStyle/>
          <a:p>
            <a:r>
              <a:rPr lang="en-US" dirty="0"/>
              <a:t>Rubric</a:t>
            </a:r>
          </a:p>
        </p:txBody>
      </p:sp>
      <p:sp>
        <p:nvSpPr>
          <p:cNvPr id="6" name="TextBox 5">
            <a:extLst>
              <a:ext uri="{FF2B5EF4-FFF2-40B4-BE49-F238E27FC236}">
                <a16:creationId xmlns:a16="http://schemas.microsoft.com/office/drawing/2014/main" id="{EF31DDB4-EAC1-6E43-AA23-65DA6B8FC616}"/>
              </a:ext>
            </a:extLst>
          </p:cNvPr>
          <p:cNvSpPr txBox="1"/>
          <p:nvPr/>
        </p:nvSpPr>
        <p:spPr>
          <a:xfrm>
            <a:off x="6209212" y="513211"/>
            <a:ext cx="2211977" cy="677108"/>
          </a:xfrm>
          <a:prstGeom prst="rect">
            <a:avLst/>
          </a:prstGeom>
          <a:noFill/>
        </p:spPr>
        <p:txBody>
          <a:bodyPr wrap="square" rtlCol="0">
            <a:spAutoFit/>
          </a:bodyPr>
          <a:lstStyle/>
          <a:p>
            <a:r>
              <a:rPr lang="en-US" sz="1200" b="1" dirty="0"/>
              <a:t>Points: </a:t>
            </a:r>
            <a:r>
              <a:rPr lang="en-US" sz="1200" dirty="0"/>
              <a:t>50</a:t>
            </a:r>
          </a:p>
          <a:p>
            <a:r>
              <a:rPr lang="en-US" sz="1200" b="1" dirty="0"/>
              <a:t>Submitting: </a:t>
            </a:r>
            <a:r>
              <a:rPr lang="en-US" sz="1200" dirty="0"/>
              <a:t>a website </a:t>
            </a:r>
            <a:r>
              <a:rPr lang="en-US" sz="1200" dirty="0" err="1"/>
              <a:t>url</a:t>
            </a:r>
            <a:endParaRPr lang="en-US" sz="1200" dirty="0"/>
          </a:p>
          <a:p>
            <a:endParaRPr lang="en-US" dirty="0"/>
          </a:p>
        </p:txBody>
      </p:sp>
    </p:spTree>
    <p:extLst>
      <p:ext uri="{BB962C8B-B14F-4D97-AF65-F5344CB8AC3E}">
        <p14:creationId xmlns:p14="http://schemas.microsoft.com/office/powerpoint/2010/main" val="1680046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536</Words>
  <Application>Microsoft Macintosh PowerPoint</Application>
  <PresentationFormat>On-screen Show (16:9)</PresentationFormat>
  <Paragraphs>25</Paragraphs>
  <Slides>5</Slides>
  <Notes>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vt:i4>
      </vt:variant>
    </vt:vector>
  </HeadingPairs>
  <TitlesOfParts>
    <vt:vector size="7" baseType="lpstr">
      <vt:lpstr>Arial</vt:lpstr>
      <vt:lpstr>Simple Light</vt:lpstr>
      <vt:lpstr>Mindmap </vt:lpstr>
      <vt:lpstr>Step 1. Make a mindmap of how James funds his education currently. Work it out on a whiteboard and input the picture to google slide.</vt:lpstr>
      <vt:lpstr>Step 2. Create an IPO model (input, process, outputs) to explain the different revenue streams.</vt:lpstr>
      <vt:lpstr>Step 3. Imagine for a minute that James was living in 2050 and had a free education like Arnold describes in LEARN!2050.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Mindmap </dc:title>
  <cp:lastModifiedBy>Microsoft Office User</cp:lastModifiedBy>
  <cp:revision>1</cp:revision>
  <dcterms:modified xsi:type="dcterms:W3CDTF">2019-09-23T16:31:02Z</dcterms:modified>
</cp:coreProperties>
</file>