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ftf.org/uploads/media/IFTF_FutureWorkSkillsSummary_01.gif" TargetMode="External"/><Relationship Id="rId3" Type="http://schemas.openxmlformats.org/officeDocument/2006/relationships/hyperlink" Target="http://www.iftf.org/uploads/media/SR-1382A_UPRI_future_work_skills_sm.pdf" TargetMode="External"/><Relationship Id="rId4" Type="http://schemas.openxmlformats.org/officeDocument/2006/relationships/hyperlink" Target="http://www.iftf.org/fileadmin/user_upload/downloads/wfi/ACTF_IFTF_FutureSkills-infographic.pd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ftf.org/fileadmin/user_upload/downloads/wfi/ACTF_IFTF_FutureSkills-infographic.pdf" TargetMode="External"/><Relationship Id="rId3" Type="http://schemas.openxmlformats.org/officeDocument/2006/relationships/hyperlink" Target="https://equityinlearning.act.org/wp-content/uploads/2017/07/Future-Skills.pdf" TargetMode="External"/><Relationship Id="rId4" Type="http://schemas.openxmlformats.org/officeDocument/2006/relationships/hyperlink" Target="https://equityinlearning.act.org/research-doc/future-skill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ftf.org/future-now/article-detail/iftf-launches-learn-and-work-futures-initiative-investigating-the-intersections-of-learning-workin/" TargetMode="External"/><Relationship Id="rId3" Type="http://schemas.openxmlformats.org/officeDocument/2006/relationships/hyperlink" Target="http://www.iftf.org/learningisearnin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onlinelibrary.wiley.com/doi/10.1111/drev.10273/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8337b4b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8337b4b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8337b4b7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8337b4b7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28337b4b7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337b4b7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28337b4b7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8337b4b7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28337b4b7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8337b4b7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28337b4b7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8337b4b7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28337b4b7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8337b4b7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29ab04d6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9ab04d6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Last week you imagined the skills that are necessary for the future of work based on some video clips that describe AI and machine learning predictions. Please write what some of the key features of skills necessary for the future of education according to your teams discussion.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29ab04d6c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9ab04d6c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IFTF report from 2011</a:t>
            </a:r>
            <a:endParaRPr/>
          </a:p>
          <a:p>
            <a:pPr indent="0" lvl="0" marL="0" rtl="0" algn="l">
              <a:spcBef>
                <a:spcPts val="0"/>
              </a:spcBef>
              <a:spcAft>
                <a:spcPts val="0"/>
              </a:spcAft>
              <a:buNone/>
            </a:pPr>
            <a:r>
              <a:rPr lang="en" u="sng">
                <a:solidFill>
                  <a:schemeClr val="hlink"/>
                </a:solidFill>
                <a:hlinkClick r:id="rId2"/>
              </a:rPr>
              <a:t>http://www.iftf.org/uploads/media/IFTF_FutureWorkSkillsSummary_01.gif</a:t>
            </a:r>
            <a:endParaRPr/>
          </a:p>
          <a:p>
            <a:pPr indent="0" lvl="0" marL="0" rtl="0" algn="l">
              <a:spcBef>
                <a:spcPts val="0"/>
              </a:spcBef>
              <a:spcAft>
                <a:spcPts val="0"/>
              </a:spcAft>
              <a:buNone/>
            </a:pPr>
            <a:r>
              <a:rPr lang="en" u="sng">
                <a:solidFill>
                  <a:schemeClr val="hlink"/>
                </a:solidFill>
                <a:hlinkClick r:id="rId3"/>
              </a:rPr>
              <a:t>http://www.iftf.org/uploads/media/SR-1382A_UPRI_future_work_skills_sm.pdf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Updated IFTF report</a:t>
            </a:r>
            <a:endParaRPr/>
          </a:p>
          <a:p>
            <a:pPr indent="0" lvl="0" marL="0" rtl="0" algn="l">
              <a:spcBef>
                <a:spcPts val="0"/>
              </a:spcBef>
              <a:spcAft>
                <a:spcPts val="0"/>
              </a:spcAft>
              <a:buNone/>
            </a:pPr>
            <a:r>
              <a:rPr lang="en" u="sng">
                <a:solidFill>
                  <a:schemeClr val="hlink"/>
                </a:solidFill>
                <a:hlinkClick r:id="rId4"/>
              </a:rPr>
              <a:t>http://www.iftf.org/fileadmin/user_upload/downloads/wfi/ACTF_IFTF_FutureSkills-infographic.pdf</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29ab04d6c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9ab04d6c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Updated IFTF report</a:t>
            </a:r>
            <a:endParaRPr>
              <a:solidFill>
                <a:schemeClr val="dk1"/>
              </a:solidFill>
            </a:endParaRPr>
          </a:p>
          <a:p>
            <a:pPr indent="0" lvl="0" marL="0" rtl="0" algn="l">
              <a:spcBef>
                <a:spcPts val="0"/>
              </a:spcBef>
              <a:spcAft>
                <a:spcPts val="0"/>
              </a:spcAft>
              <a:buNone/>
            </a:pPr>
            <a:r>
              <a:rPr lang="en" u="sng">
                <a:solidFill>
                  <a:schemeClr val="accent5"/>
                </a:solidFill>
                <a:hlinkClick r:id="rId2"/>
              </a:rPr>
              <a:t>http://www.iftf.org/fileadmin/user_upload/downloads/wfi/ACTF_IFTF_FutureSkills-infographic.pdf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u="sng">
                <a:solidFill>
                  <a:schemeClr val="hlink"/>
                </a:solidFill>
                <a:hlinkClick r:id="rId3"/>
              </a:rPr>
              <a:t>https://equityinlearning.act.org/wp-content/uploads/2017/07/Future-Skills.pdf</a:t>
            </a:r>
            <a:endParaRPr>
              <a:solidFill>
                <a:schemeClr val="dk1"/>
              </a:solidFill>
            </a:endParaRPr>
          </a:p>
          <a:p>
            <a:pPr indent="0" lvl="0" marL="0" rtl="0" algn="l">
              <a:spcBef>
                <a:spcPts val="0"/>
              </a:spcBef>
              <a:spcAft>
                <a:spcPts val="0"/>
              </a:spcAft>
              <a:buNone/>
            </a:pPr>
            <a:r>
              <a:rPr lang="en" u="sng">
                <a:solidFill>
                  <a:schemeClr val="hlink"/>
                </a:solidFill>
                <a:hlinkClick r:id="rId4"/>
              </a:rPr>
              <a:t>https://equityinlearning.act.org/research-doc/future-skills/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29ab04d6c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9ab04d6c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http://www.iftf.org/future-now/article-detail/iftf-launches-learn-and-work-futures-initiative-investigating-the-intersections-of-learning-workin/</a:t>
            </a:r>
            <a:endParaRPr/>
          </a:p>
          <a:p>
            <a:pPr indent="0" lvl="0" marL="0" rtl="0" algn="l">
              <a:spcBef>
                <a:spcPts val="0"/>
              </a:spcBef>
              <a:spcAft>
                <a:spcPts val="0"/>
              </a:spcAft>
              <a:buNone/>
            </a:pPr>
            <a:r>
              <a:rPr lang="en" u="sng">
                <a:solidFill>
                  <a:schemeClr val="hlink"/>
                </a:solidFill>
                <a:hlinkClick r:id="rId3"/>
              </a:rPr>
              <a:t>http://www.iftf.org/learningisearning/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29ab04d6c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ab04d6c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Write your name here this is the individual part of the assignment. Each team member does this slide.</a:t>
            </a:r>
            <a:endParaRPr b="1">
              <a:solidFill>
                <a:schemeClr val="dk1"/>
              </a:solidFill>
            </a:endParaRPr>
          </a:p>
          <a:p>
            <a:pPr indent="0" lvl="0" marL="0" rtl="0" algn="l">
              <a:spcBef>
                <a:spcPts val="0"/>
              </a:spcBef>
              <a:spcAft>
                <a:spcPts val="0"/>
              </a:spcAft>
              <a:buNone/>
            </a:pPr>
            <a:r>
              <a:rPr b="1" lang="en">
                <a:solidFill>
                  <a:schemeClr val="dk1"/>
                </a:solidFill>
              </a:rPr>
              <a:t>POSITIVE IMAGINATION:</a:t>
            </a:r>
            <a:r>
              <a:rPr lang="en">
                <a:solidFill>
                  <a:schemeClr val="dk1"/>
                </a:solidFill>
              </a:rPr>
              <a:t> What would you be excited to do in this future? What great things could happen?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Write your notes on the slide. </a:t>
            </a:r>
            <a:r>
              <a:rPr lang="en">
                <a:solidFill>
                  <a:schemeClr val="dk1"/>
                </a:solidFill>
              </a:rPr>
              <a:t>Limit yourself to 140 characters per idea. Write 3 positive imaginations.</a:t>
            </a:r>
            <a:endParaRPr>
              <a:solidFill>
                <a:schemeClr val="dk1"/>
              </a:solidFill>
            </a:endParaRPr>
          </a:p>
          <a:p>
            <a:pPr indent="0" lvl="0" marL="0" rtl="0" algn="l">
              <a:lnSpc>
                <a:spcPct val="115000"/>
              </a:lnSpc>
              <a:spcBef>
                <a:spcPts val="1600"/>
              </a:spcBef>
              <a:spcAft>
                <a:spcPts val="0"/>
              </a:spcAft>
              <a:buClr>
                <a:schemeClr val="dk1"/>
              </a:buClr>
              <a:buSzPts val="1100"/>
              <a:buFont typeface="Arial"/>
              <a:buNone/>
            </a:pPr>
            <a:r>
              <a:rPr lang="en" sz="1800">
                <a:solidFill>
                  <a:schemeClr val="dk2"/>
                </a:solidFill>
              </a:rPr>
              <a:t>Upload  each post individually https://canvas.cmu.edu/courses/857/discussion_topics/25783 </a:t>
            </a:r>
            <a:endParaRPr>
              <a:solidFill>
                <a:schemeClr val="dk1"/>
              </a:solidFill>
            </a:endParaRPr>
          </a:p>
          <a:p>
            <a:pPr indent="0" lvl="0" marL="0" rtl="0" algn="l">
              <a:spcBef>
                <a:spcPts val="16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29ab04d6c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9ab04d6c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Write your name here this is the individual part of the assignment. Each team member does this slide.</a:t>
            </a:r>
            <a:endParaRPr b="1">
              <a:solidFill>
                <a:schemeClr val="dk1"/>
              </a:solidFill>
            </a:endParaRPr>
          </a:p>
          <a:p>
            <a:pPr indent="0" lvl="0" marL="0" rtl="0" algn="l">
              <a:spcBef>
                <a:spcPts val="0"/>
              </a:spcBef>
              <a:spcAft>
                <a:spcPts val="0"/>
              </a:spcAft>
              <a:buNone/>
            </a:pPr>
            <a:r>
              <a:rPr b="1" lang="en">
                <a:solidFill>
                  <a:schemeClr val="dk1"/>
                </a:solidFill>
              </a:rPr>
              <a:t>SHADOW IMAGINATION:</a:t>
            </a:r>
            <a:r>
              <a:rPr lang="en">
                <a:solidFill>
                  <a:schemeClr val="dk1"/>
                </a:solidFill>
              </a:rPr>
              <a:t> What are you worried about in this future? What could go wrong?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Write your notes on the slide. </a:t>
            </a:r>
            <a:r>
              <a:rPr lang="en">
                <a:solidFill>
                  <a:schemeClr val="dk1"/>
                </a:solidFill>
              </a:rPr>
              <a:t>Limit yourself to 140 characters per idea. Write 3 shadow imaginations.</a:t>
            </a:r>
            <a:endParaRPr>
              <a:solidFill>
                <a:schemeClr val="dk1"/>
              </a:solidFill>
            </a:endParaRPr>
          </a:p>
          <a:p>
            <a:pPr indent="0" lvl="0" marL="0" rtl="0" algn="l">
              <a:lnSpc>
                <a:spcPct val="115000"/>
              </a:lnSpc>
              <a:spcBef>
                <a:spcPts val="1600"/>
              </a:spcBef>
              <a:spcAft>
                <a:spcPts val="0"/>
              </a:spcAft>
              <a:buClr>
                <a:schemeClr val="dk1"/>
              </a:buClr>
              <a:buSzPts val="1100"/>
              <a:buFont typeface="Arial"/>
              <a:buNone/>
            </a:pPr>
            <a:r>
              <a:rPr lang="en" sz="1800">
                <a:solidFill>
                  <a:schemeClr val="dk2"/>
                </a:solidFill>
              </a:rPr>
              <a:t>Upload  each post individually https://canvas.cmu.edu/courses/857/discussion_topics/25783 </a:t>
            </a:r>
            <a:endParaRPr>
              <a:solidFill>
                <a:schemeClr val="dk1"/>
              </a:solidFill>
            </a:endParaRPr>
          </a:p>
          <a:p>
            <a:pPr indent="0" lvl="0" marL="0" rtl="0" algn="l">
              <a:spcBef>
                <a:spcPts val="16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29ab04d6c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9ab04d6c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u="sng">
                <a:solidFill>
                  <a:schemeClr val="accent5"/>
                </a:solidFill>
                <a:hlinkClick r:id="rId2"/>
              </a:rPr>
              <a:t>http://onlinelibrary.wiley.com/doi/10.1111/drev.10273/pdf</a:t>
            </a:r>
            <a:endParaRPr/>
          </a:p>
          <a:p>
            <a:pPr indent="0" lvl="0" marL="0" rtl="0" algn="l">
              <a:lnSpc>
                <a:spcPct val="115000"/>
              </a:lnSpc>
              <a:spcBef>
                <a:spcPts val="1600"/>
              </a:spcBef>
              <a:spcAft>
                <a:spcPts val="1600"/>
              </a:spcAft>
              <a:buClr>
                <a:schemeClr val="dk1"/>
              </a:buClr>
              <a:buSzPts val="1100"/>
              <a:buFont typeface="Arial"/>
              <a:buNone/>
            </a:pPr>
            <a:r>
              <a:rPr lang="en"/>
              <a:t>What are some of your key insights about Adam Gordon’s 10 critique points when applied to Arnold Wasserman’s LEARN!2050 scenario?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29ab04d6c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9ab04d6c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key discussion points from the positive and shadow imaginations for the learn/earn edublock scenario?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29ab04d6c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9ab04d6c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You've explored LEARN! 2050 &amp; Learn-Earn EDUBLOCKS. </a:t>
            </a:r>
            <a:r>
              <a:rPr lang="en">
                <a:solidFill>
                  <a:schemeClr val="dk1"/>
                </a:solidFill>
              </a:rPr>
              <a:t>Mash-up features of LEARN!20150 &amp; EDUBLOCKS that your team would like to explore. Brainstorm what a Future of Learning Scenario might be like.</a:t>
            </a:r>
            <a:endParaRPr>
              <a:solidFill>
                <a:schemeClr val="dk1"/>
              </a:solidFill>
            </a:endParaRPr>
          </a:p>
          <a:p>
            <a:pPr indent="0" lvl="0" marL="0" rtl="0" algn="l">
              <a:spcBef>
                <a:spcPts val="0"/>
              </a:spcBef>
              <a:spcAft>
                <a:spcPts val="0"/>
              </a:spcAft>
              <a:buNone/>
            </a:pPr>
            <a:r>
              <a:rPr lang="en">
                <a:solidFill>
                  <a:schemeClr val="dk1"/>
                </a:solidFill>
              </a:rPr>
              <a:t>What is the scenario like? </a:t>
            </a:r>
            <a:endParaRPr>
              <a:solidFill>
                <a:schemeClr val="dk1"/>
              </a:solidFill>
            </a:endParaRPr>
          </a:p>
          <a:p>
            <a:pPr indent="0" lvl="0" marL="0" rtl="0" algn="l">
              <a:spcBef>
                <a:spcPts val="0"/>
              </a:spcBef>
              <a:spcAft>
                <a:spcPts val="0"/>
              </a:spcAft>
              <a:buNone/>
            </a:pPr>
            <a:r>
              <a:rPr lang="en">
                <a:solidFill>
                  <a:schemeClr val="dk1"/>
                </a:solidFill>
              </a:rPr>
              <a:t>When is it situated in the future?</a:t>
            </a:r>
            <a:endParaRPr>
              <a:solidFill>
                <a:schemeClr val="dk1"/>
              </a:solidFill>
            </a:endParaRPr>
          </a:p>
          <a:p>
            <a:pPr indent="0" lvl="0" marL="0" rtl="0" algn="l">
              <a:spcBef>
                <a:spcPts val="0"/>
              </a:spcBef>
              <a:spcAft>
                <a:spcPts val="0"/>
              </a:spcAft>
              <a:buNone/>
            </a:pPr>
            <a:r>
              <a:rPr lang="en">
                <a:solidFill>
                  <a:schemeClr val="dk1"/>
                </a:solidFill>
              </a:rPr>
              <a:t>What learning artifacts or services are involved look like? </a:t>
            </a:r>
            <a:endParaRPr>
              <a:solidFill>
                <a:schemeClr val="dk1"/>
              </a:solidFill>
            </a:endParaRPr>
          </a:p>
          <a:p>
            <a:pPr indent="0" lvl="0" marL="0" rtl="0" algn="l">
              <a:spcBef>
                <a:spcPts val="0"/>
              </a:spcBef>
              <a:spcAft>
                <a:spcPts val="0"/>
              </a:spcAft>
              <a:buNone/>
            </a:pPr>
            <a:r>
              <a:rPr lang="en">
                <a:solidFill>
                  <a:schemeClr val="dk1"/>
                </a:solidFill>
              </a:rPr>
              <a:t>Where would your scenario be situated?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Who might be involved in your scenario (be inspired by your 3rd generation personas)[?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 are the roles involved (e.g., learner, teacher, worker, cat)?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 are people learning (e.g., STEM, Arts, Design, Humanities, Yoga, Tai Chi, Soccer, Bowling, DDR,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ted.com/talks/anthony_goldbloom_the_jobs_we_ll_lose_to_machines_and_the_ones_we_won_t/transcript" TargetMode="External"/><Relationship Id="rId4" Type="http://schemas.openxmlformats.org/officeDocument/2006/relationships/hyperlink" Target="https://www.ted.com/talks/anthony_goldbloom_the_jobs_we_ll_lose_to_machines_and_the_ones_we_won_t/transcrip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ted.com/talks/martin_ford_how_we_ll_earn_money_in_a_future_without_job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qz.com/911968/bill-gates-the-robot-that-takes-your-job-should-pay-taxes/" TargetMode="External"/><Relationship Id="rId4" Type="http://schemas.openxmlformats.org/officeDocument/2006/relationships/hyperlink" Target="https://qz.com/911968/bill-gates-the-robot-that-takes-your-job-should-pay-tax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ted.com/talks/andrew_mcafee_what_will_future_jobs_look_lik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ted.com/talks/rutger_bregman_poverty_isn_t_a_lack_of_character_it_s_a_lack_of_cas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onlinelibrary.wiley.com/doi/10.1111/drev.10273/ful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ted.com/talks/david_autor_why_are_there_still_so_many_job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youtube.com/watch?v=DcP78cLPGtE&amp;feature=youtu.be"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canvas.cmu.edu/courses/857/discussion_topics/2578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onlinelibrary.wiley.com/doi/10.1111/drev.10273/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Future of work and education</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Please write the name of people answering the questions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708100" cy="141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1: Anthony Goldbloom </a:t>
            </a:r>
            <a:r>
              <a:rPr i="1" lang="en" sz="1100" u="sng">
                <a:solidFill>
                  <a:schemeClr val="hlink"/>
                </a:solidFill>
                <a:hlinkClick r:id="rId3"/>
              </a:rPr>
              <a:t>https://www.ted.com/talks/anthony_goldbloom_the_jobs_we_ll_lose_to_machines_and_the_ones_we_won_t/transcript (Links to an external site.)</a:t>
            </a:r>
            <a:endParaRPr i="1" sz="1100" u="sng">
              <a:solidFill>
                <a:schemeClr val="hlink"/>
              </a:solidFill>
              <a:hlinkClick r:id="rId4"/>
            </a:endParaRPr>
          </a:p>
          <a:p>
            <a:pPr indent="0" lvl="0" marL="0" rtl="0" algn="l">
              <a:spcBef>
                <a:spcPts val="0"/>
              </a:spcBef>
              <a:spcAft>
                <a:spcPts val="0"/>
              </a:spcAft>
              <a:buNone/>
            </a:pPr>
            <a:r>
              <a:t/>
            </a:r>
            <a:endParaRPr/>
          </a:p>
        </p:txBody>
      </p:sp>
      <p:sp>
        <p:nvSpPr>
          <p:cNvPr id="61" name="Google Shape;61;p14"/>
          <p:cNvSpPr txBox="1"/>
          <p:nvPr>
            <p:ph idx="1" type="body"/>
          </p:nvPr>
        </p:nvSpPr>
        <p:spPr>
          <a:xfrm>
            <a:off x="311700" y="1477950"/>
            <a:ext cx="8520600" cy="309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sz="1100">
                <a:solidFill>
                  <a:schemeClr val="dk1"/>
                </a:solidFill>
              </a:rPr>
              <a:t>Question :: What are the features of future work and how might those skills be taught in 2050?</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2: Martin Ford </a:t>
            </a:r>
            <a:r>
              <a:rPr lang="en" sz="1100"/>
              <a:t>14:38 minutes </a:t>
            </a:r>
            <a:r>
              <a:rPr i="1" lang="en" sz="1100" u="sng">
                <a:solidFill>
                  <a:schemeClr val="hlink"/>
                </a:solidFill>
                <a:hlinkClick r:id="rId3"/>
              </a:rPr>
              <a:t>https://www.ted.com/talks/martin_ford_how_we_ll_earn_money_in_a_future_without_jobs (Links to an external site.)</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sz="1100">
                <a:solidFill>
                  <a:schemeClr val="dk1"/>
                </a:solidFill>
              </a:rPr>
              <a:t>Question :: </a:t>
            </a:r>
            <a:r>
              <a:rPr lang="en" sz="1100">
                <a:solidFill>
                  <a:schemeClr val="dk1"/>
                </a:solidFill>
              </a:rPr>
              <a:t>What kind of work will people do in 2050?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3: Bill Gates </a:t>
            </a:r>
            <a:r>
              <a:rPr i="1" lang="en" sz="1100"/>
              <a:t>1:40 Minutes </a:t>
            </a:r>
            <a:r>
              <a:rPr i="1" lang="en" sz="1100" u="sng">
                <a:solidFill>
                  <a:schemeClr val="hlink"/>
                </a:solidFill>
                <a:hlinkClick r:id="rId3"/>
              </a:rPr>
              <a:t>https://qz.com/911968/bill-gates-the-robot-that-takes-your-job-should-pay-taxes/ (Links to an external site.)Links to an external site.</a:t>
            </a:r>
            <a:endParaRPr i="1" sz="1100" u="sng">
              <a:solidFill>
                <a:schemeClr val="hlink"/>
              </a:solidFill>
              <a:hlinkClick r:id="rId4"/>
            </a:endParaRPr>
          </a:p>
          <a:p>
            <a:pPr indent="0" lvl="0" marL="0" rtl="0" algn="l">
              <a:spcBef>
                <a:spcPts val="0"/>
              </a:spcBef>
              <a:spcAft>
                <a:spcPts val="0"/>
              </a:spcAft>
              <a:buNone/>
            </a:pPr>
            <a:r>
              <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100">
                <a:solidFill>
                  <a:schemeClr val="dk1"/>
                </a:solidFill>
              </a:rPr>
              <a:t>Question ::  Who will pay for people who lost employment to robots?</a:t>
            </a:r>
            <a:endParaRPr i="1" sz="11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4: Andrew McAfee </a:t>
            </a:r>
            <a:r>
              <a:rPr i="1" lang="en" sz="1100"/>
              <a:t>14:22 Minutes </a:t>
            </a:r>
            <a:r>
              <a:rPr i="1" lang="en" sz="1100" u="sng">
                <a:solidFill>
                  <a:schemeClr val="hlink"/>
                </a:solidFill>
                <a:hlinkClick r:id="rId3"/>
              </a:rPr>
              <a:t>https://www.ted.com/talks/andrew_mcafee_what_will_future_jobs_look_like (Links to an external site.)</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100">
                <a:solidFill>
                  <a:schemeClr val="dk1"/>
                </a:solidFill>
              </a:rPr>
              <a:t>Question :: What are the two challenges that we face? What kind of education will people need?</a:t>
            </a:r>
            <a:endParaRPr i="1" sz="11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8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5: Rutger Bregman</a:t>
            </a:r>
            <a:r>
              <a:rPr i="1" lang="en" sz="1100"/>
              <a:t> </a:t>
            </a:r>
            <a:r>
              <a:rPr lang="en"/>
              <a:t> </a:t>
            </a:r>
            <a:r>
              <a:rPr i="1" lang="en" sz="1100"/>
              <a:t>14:57 minutes </a:t>
            </a:r>
            <a:r>
              <a:rPr i="1" lang="en" sz="1100" u="sng">
                <a:solidFill>
                  <a:schemeClr val="hlink"/>
                </a:solidFill>
                <a:hlinkClick r:id="rId3"/>
              </a:rPr>
              <a:t>https://www.ted.com/talks/rutger_bregman_poverty_isn_t_a_lack_of_character_it_s_a_lack_of_cash (Links to an external site.)Links to an external site.</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i="1" lang="en" sz="1100">
                <a:solidFill>
                  <a:schemeClr val="dk1"/>
                </a:solidFill>
              </a:rPr>
              <a:t>Question ::  What can be done to prevent poverty?</a:t>
            </a:r>
            <a:endParaRPr i="1"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Reflection: How do your ideas about work relate to the future of education?</a:t>
            </a:r>
            <a:endParaRPr sz="1800"/>
          </a:p>
        </p:txBody>
      </p:sp>
      <p:sp>
        <p:nvSpPr>
          <p:cNvPr id="91" name="Google Shape;91;p19"/>
          <p:cNvSpPr txBox="1"/>
          <p:nvPr>
            <p:ph idx="1" type="body"/>
          </p:nvPr>
        </p:nvSpPr>
        <p:spPr>
          <a:xfrm>
            <a:off x="311700" y="1152475"/>
            <a:ext cx="8520600" cy="41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Arnold Wasserman wrote an article for the Design Management Institute (DMI) in 2014, “Learn! 2050: How we transformed America’s learning system”.</a:t>
            </a:r>
            <a:r>
              <a:rPr lang="en" sz="1100" u="sng">
                <a:solidFill>
                  <a:schemeClr val="hlink"/>
                </a:solidFill>
                <a:hlinkClick r:id="rId3"/>
              </a:rPr>
              <a:t> See full article online here</a:t>
            </a:r>
            <a:r>
              <a:rPr lang="en" sz="1100">
                <a:solidFill>
                  <a:schemeClr val="dk1"/>
                </a:solidFill>
              </a:rPr>
              <a:t>.</a:t>
            </a:r>
            <a:endParaRPr sz="1100">
              <a:solidFill>
                <a:schemeClr val="dk1"/>
              </a:solidFill>
            </a:endParaRPr>
          </a:p>
          <a:p>
            <a:pPr indent="0" lvl="0" marL="0" rtl="0" algn="l">
              <a:spcBef>
                <a:spcPts val="0"/>
              </a:spcBef>
              <a:spcAft>
                <a:spcPts val="0"/>
              </a:spcAft>
              <a:buClr>
                <a:schemeClr val="dk1"/>
              </a:buClr>
              <a:buSzPts val="1100"/>
              <a:buFont typeface="Arial"/>
              <a:buNone/>
            </a:pPr>
            <a:r>
              <a:rPr i="1" lang="en" sz="1100">
                <a:solidFill>
                  <a:schemeClr val="dk1"/>
                </a:solidFill>
              </a:rPr>
              <a:t>"Today's Generations Alpha and Beta cannot remember a time when all public education, from pre-school through college, wasn't free. They can't believe that today's public curriculum, rich not only in science, technology, engineering, and math but also the arts, design, creativity, history, language, and all the other humanities—plus exercise, sports, yoga, and meditation—was not always the norm. Were we once forced to make the binary choice—either a broad humanistic education or technical career preparation? Was there really a time when we did not apply state-of-the-art cognitive neuroscience, learning science, sociology, and electronic technology to student-centered, self-paced, creativity-based open learning?</a:t>
            </a:r>
            <a:endParaRPr i="1" sz="1100">
              <a:solidFill>
                <a:schemeClr val="dk1"/>
              </a:solidFill>
            </a:endParaRPr>
          </a:p>
          <a:p>
            <a:pPr indent="0" lvl="0" marL="0" rtl="0" algn="l">
              <a:spcBef>
                <a:spcPts val="0"/>
              </a:spcBef>
              <a:spcAft>
                <a:spcPts val="0"/>
              </a:spcAft>
              <a:buClr>
                <a:schemeClr val="dk1"/>
              </a:buClr>
              <a:buSzPts val="1100"/>
              <a:buFont typeface="Arial"/>
              <a:buNone/>
            </a:pPr>
            <a:r>
              <a:rPr i="1" lang="en" sz="1100">
                <a:solidFill>
                  <a:schemeClr val="dk1"/>
                </a:solidFill>
              </a:rPr>
              <a:t>Did students back then actually spend their entire day butts-in-a-chair at a single location? Today, learning takes place everywhere—out in the community and at cultural institutions, at fab labs, tech shops, tinker spots, arts studios, innovation hubs, and at learning incubators and accelerators. It takes place online, on-demand, and just-in-time. It is flipped, blended, and open. An American student learns in peer study groups with partners in other countries. Her e-learning coach may be anywhere in the world. Teacher-coaches are expert at knowing which students need more scaffolded structure versus self-directed messing around—and when. Today's students know that you don't learn by getting the right answer but by asking good questions and by failing early, fast, and often. Little of this was true in the early 2000s."</a:t>
            </a:r>
            <a:endParaRPr i="1" sz="1100">
              <a:solidFill>
                <a:schemeClr val="dk1"/>
              </a:solidFill>
            </a:endParaRPr>
          </a:p>
          <a:p>
            <a:pPr indent="0" lvl="0" marL="0" rtl="0" algn="l">
              <a:spcBef>
                <a:spcPts val="1600"/>
              </a:spcBef>
              <a:spcAft>
                <a:spcPts val="1600"/>
              </a:spcAft>
              <a:buNone/>
            </a:pPr>
            <a:r>
              <a:rPr lang="en" sz="1100">
                <a:solidFill>
                  <a:schemeClr val="dk1"/>
                </a:solidFill>
              </a:rPr>
              <a:t>(a) </a:t>
            </a:r>
            <a:r>
              <a:rPr b="1" i="1" lang="en" sz="1100">
                <a:solidFill>
                  <a:schemeClr val="dk1"/>
                </a:solidFill>
              </a:rPr>
              <a:t>How might the future of work you explored today relate to  free education for STEM, humanities, arts, health and wellness, yoga, exercise, etc in 2050?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Optional Clip:: David Autor </a:t>
            </a:r>
            <a:endParaRPr i="1" sz="1100"/>
          </a:p>
          <a:p>
            <a:pPr indent="0" lvl="0" marL="0" rtl="0" algn="l">
              <a:spcBef>
                <a:spcPts val="0"/>
              </a:spcBef>
              <a:spcAft>
                <a:spcPts val="0"/>
              </a:spcAft>
              <a:buNone/>
            </a:pPr>
            <a:r>
              <a:rPr lang="en" sz="1100"/>
              <a:t>18:38 minutes </a:t>
            </a:r>
            <a:r>
              <a:rPr lang="en" sz="1100" u="sng">
                <a:solidFill>
                  <a:schemeClr val="hlink"/>
                </a:solidFill>
                <a:hlinkClick r:id="rId3"/>
              </a:rPr>
              <a:t>https://www.ted.com/talks/david_autor_why_are_there_still_so_many_jobs</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Are jobs really going away and not </a:t>
            </a:r>
            <a:r>
              <a:rPr lang="en"/>
              <a:t>coming</a:t>
            </a:r>
            <a:r>
              <a:rPr lang="en"/>
              <a:t> back?</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Step 1 :: Last week you explored the skills necessary in the future. </a:t>
            </a:r>
            <a:endParaRPr sz="1800"/>
          </a:p>
          <a:p>
            <a:pPr indent="0" lvl="0" marL="0" rtl="0" algn="l">
              <a:spcBef>
                <a:spcPts val="0"/>
              </a:spcBef>
              <a:spcAft>
                <a:spcPts val="0"/>
              </a:spcAft>
              <a:buNone/>
            </a:pPr>
            <a:r>
              <a:rPr lang="en" sz="1800"/>
              <a:t>Write the main points below for your teams one minute report back to the class</a:t>
            </a:r>
            <a:endParaRPr sz="1800"/>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Step 2 :: How do the skills you imagined compare to the following from the IFTF?</a:t>
            </a:r>
            <a:endParaRPr sz="1800"/>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IFTF_FutureWorkSkillsSummary_01.gif" id="110" name="Google Shape;110;p22"/>
          <p:cNvPicPr preferRelativeResize="0"/>
          <p:nvPr/>
        </p:nvPicPr>
        <p:blipFill>
          <a:blip r:embed="rId3">
            <a:alphaModFix/>
          </a:blip>
          <a:stretch>
            <a:fillRect/>
          </a:stretch>
        </p:blipFill>
        <p:spPr>
          <a:xfrm>
            <a:off x="2862325" y="1152475"/>
            <a:ext cx="5870100" cy="37132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3"/>
          <p:cNvSpPr txBox="1"/>
          <p:nvPr>
            <p:ph idx="1" type="body"/>
          </p:nvPr>
        </p:nvSpPr>
        <p:spPr>
          <a:xfrm>
            <a:off x="311700" y="1152475"/>
            <a:ext cx="469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50">
                <a:solidFill>
                  <a:schemeClr val="dk1"/>
                </a:solidFill>
              </a:rPr>
              <a:t>This report, Future Skills Update and Literature Review by Institute for the Future (IFTF), undertaken in partnership with ACT Foundation and Joyce Foundation, is an update to IFTF’s ongoing exploration of the kinds of skills that will allow people to thrive in the future. In 2010, IFTF authored a well-received report, Future Work Skills 2020. This work drew on the Institute’s ongoing research and expert workshops to chart the most powerful drivers of change in the ways that we work, and the skills likely to become relatively more important as these changes take shape.</a:t>
            </a:r>
            <a:endParaRPr sz="1150">
              <a:solidFill>
                <a:schemeClr val="dk1"/>
              </a:solidFill>
            </a:endParaRPr>
          </a:p>
          <a:p>
            <a:pPr indent="0" lvl="0" marL="0" rtl="0" algn="l">
              <a:spcBef>
                <a:spcPts val="1600"/>
              </a:spcBef>
              <a:spcAft>
                <a:spcPts val="0"/>
              </a:spcAft>
              <a:buClr>
                <a:schemeClr val="dk1"/>
              </a:buClr>
              <a:buSzPts val="1100"/>
              <a:buFont typeface="Arial"/>
              <a:buNone/>
            </a:pPr>
            <a:r>
              <a:rPr lang="en" sz="1150">
                <a:solidFill>
                  <a:schemeClr val="dk1"/>
                </a:solidFill>
              </a:rPr>
              <a:t>Since then, the issues pointed to in that report, including increased automation, shifts in the culture of work, and new organizational models, are becoming more urgent. The timing is right to revisit the issue of future work skills. In particular, collaboration with ACT Foundation has allowed us to look much more deeply into each of the skills that industry leaders have highlighted as increasingly important for the world ahead.</a:t>
            </a:r>
            <a:endParaRPr sz="1150">
              <a:solidFill>
                <a:schemeClr val="dk1"/>
              </a:solidFill>
            </a:endParaRPr>
          </a:p>
          <a:p>
            <a:pPr indent="0" lvl="0" marL="0" rtl="0" algn="l">
              <a:spcBef>
                <a:spcPts val="1600"/>
              </a:spcBef>
              <a:spcAft>
                <a:spcPts val="0"/>
              </a:spcAft>
              <a:buClr>
                <a:schemeClr val="dk1"/>
              </a:buClr>
              <a:buSzPts val="1100"/>
              <a:buFont typeface="Arial"/>
              <a:buNone/>
            </a:pPr>
            <a:r>
              <a:t/>
            </a:r>
            <a:endParaRPr sz="1150">
              <a:solidFill>
                <a:schemeClr val="dk1"/>
              </a:solidFill>
            </a:endParaRPr>
          </a:p>
          <a:p>
            <a:pPr indent="0" lvl="0" marL="0" rtl="0" algn="l">
              <a:spcBef>
                <a:spcPts val="1600"/>
              </a:spcBef>
              <a:spcAft>
                <a:spcPts val="1600"/>
              </a:spcAft>
              <a:buNone/>
            </a:pPr>
            <a:r>
              <a:t/>
            </a:r>
            <a:endParaRPr/>
          </a:p>
        </p:txBody>
      </p:sp>
      <p:pic>
        <p:nvPicPr>
          <p:cNvPr descr="Screen Shot 2017-11-07 at 6.25.25 AM.png" id="117" name="Google Shape;117;p23"/>
          <p:cNvPicPr preferRelativeResize="0"/>
          <p:nvPr/>
        </p:nvPicPr>
        <p:blipFill>
          <a:blip r:embed="rId3">
            <a:alphaModFix/>
          </a:blip>
          <a:stretch>
            <a:fillRect/>
          </a:stretch>
        </p:blipFill>
        <p:spPr>
          <a:xfrm>
            <a:off x="5130349" y="0"/>
            <a:ext cx="401365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Step 3 :: Watch the following video. How might such skills come together with free education?</a:t>
            </a:r>
            <a:endParaRPr sz="1800"/>
          </a:p>
        </p:txBody>
      </p:sp>
      <p:sp>
        <p:nvSpPr>
          <p:cNvPr id="123" name="Google Shape;123;p24"/>
          <p:cNvSpPr txBox="1"/>
          <p:nvPr>
            <p:ph idx="1" type="body"/>
          </p:nvPr>
        </p:nvSpPr>
        <p:spPr>
          <a:xfrm>
            <a:off x="311700" y="3820175"/>
            <a:ext cx="8520600" cy="748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https://www.youtube.com/watch?v=DcP78cLPGtE&amp;feature=youtu.be</a:t>
            </a:r>
            <a:endParaRPr/>
          </a:p>
        </p:txBody>
      </p:sp>
      <p:pic>
        <p:nvPicPr>
          <p:cNvPr descr="Screen Shot 2017-11-07 at 7.06.38 AM.png" id="124" name="Google Shape;124;p24"/>
          <p:cNvPicPr preferRelativeResize="0"/>
          <p:nvPr/>
        </p:nvPicPr>
        <p:blipFill>
          <a:blip r:embed="rId4">
            <a:alphaModFix/>
          </a:blip>
          <a:stretch>
            <a:fillRect/>
          </a:stretch>
        </p:blipFill>
        <p:spPr>
          <a:xfrm>
            <a:off x="152400" y="1170125"/>
            <a:ext cx="4281685" cy="2497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812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t>Write your name here this is the individual part of the assignment. Each team member does this slide.</a:t>
            </a:r>
            <a:endParaRPr b="1" sz="1100"/>
          </a:p>
          <a:p>
            <a:pPr indent="0" lvl="0" marL="0" rtl="0" algn="l">
              <a:spcBef>
                <a:spcPts val="0"/>
              </a:spcBef>
              <a:spcAft>
                <a:spcPts val="0"/>
              </a:spcAft>
              <a:buClr>
                <a:schemeClr val="dk1"/>
              </a:buClr>
              <a:buSzPts val="1100"/>
              <a:buFont typeface="Arial"/>
              <a:buNone/>
            </a:pPr>
            <a:r>
              <a:rPr b="1" lang="en" sz="1100"/>
              <a:t>POSITIVE IMAGINATION:</a:t>
            </a:r>
            <a:r>
              <a:rPr lang="en" sz="1100"/>
              <a:t> What would you be excited to do in this future? What great things could happen?</a:t>
            </a:r>
            <a:endParaRPr sz="1100"/>
          </a:p>
          <a:p>
            <a:pPr indent="0" lvl="0" marL="0" rtl="0" algn="l">
              <a:spcBef>
                <a:spcPts val="0"/>
              </a:spcBef>
              <a:spcAft>
                <a:spcPts val="0"/>
              </a:spcAft>
              <a:buNone/>
            </a:pPr>
            <a:r>
              <a:t/>
            </a:r>
            <a:endParaRPr/>
          </a:p>
        </p:txBody>
      </p:sp>
      <p:sp>
        <p:nvSpPr>
          <p:cNvPr id="130" name="Google Shape;130;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your notes here. </a:t>
            </a:r>
            <a:r>
              <a:rPr lang="en" sz="1100">
                <a:solidFill>
                  <a:schemeClr val="dk1"/>
                </a:solidFill>
              </a:rPr>
              <a:t>Limit yourself to 140 characters per idea. Write 3 positive imaginations.</a:t>
            </a:r>
            <a:endParaRPr sz="1100">
              <a:solidFill>
                <a:schemeClr val="dk1"/>
              </a:solidFill>
            </a:endParaRPr>
          </a:p>
          <a:p>
            <a:pPr indent="0" lvl="0" marL="0" rtl="0" algn="l">
              <a:spcBef>
                <a:spcPts val="1600"/>
              </a:spcBef>
              <a:spcAft>
                <a:spcPts val="1600"/>
              </a:spcAft>
              <a:buNone/>
            </a:pPr>
            <a:r>
              <a:rPr lang="en"/>
              <a:t>Upload  each post individually </a:t>
            </a:r>
            <a:r>
              <a:rPr lang="en" u="sng">
                <a:solidFill>
                  <a:schemeClr val="hlink"/>
                </a:solidFill>
                <a:hlinkClick r:id="rId3"/>
              </a:rPr>
              <a:t>https://canvas.cmu.edu/courses/857/discussion_topics/25783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134" name="Shape 134"/>
        <p:cNvGrpSpPr/>
        <p:nvPr/>
      </p:nvGrpSpPr>
      <p:grpSpPr>
        <a:xfrm>
          <a:off x="0" y="0"/>
          <a:ext cx="0" cy="0"/>
          <a:chOff x="0" y="0"/>
          <a:chExt cx="0" cy="0"/>
        </a:xfrm>
      </p:grpSpPr>
      <p:sp>
        <p:nvSpPr>
          <p:cNvPr id="135" name="Google Shape;13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t>Write your name here this is the individual part of the assignment. Each team member does this slide.</a:t>
            </a:r>
            <a:endParaRPr b="1" sz="1100"/>
          </a:p>
          <a:p>
            <a:pPr indent="0" lvl="0" marL="0" rtl="0" algn="l">
              <a:spcBef>
                <a:spcPts val="0"/>
              </a:spcBef>
              <a:spcAft>
                <a:spcPts val="0"/>
              </a:spcAft>
              <a:buNone/>
            </a:pPr>
            <a:r>
              <a:t/>
            </a:r>
            <a:endParaRPr b="1" sz="1100"/>
          </a:p>
          <a:p>
            <a:pPr indent="0" lvl="0" marL="0" rtl="0" algn="l">
              <a:spcBef>
                <a:spcPts val="0"/>
              </a:spcBef>
              <a:spcAft>
                <a:spcPts val="0"/>
              </a:spcAft>
              <a:buClr>
                <a:schemeClr val="dk1"/>
              </a:buClr>
              <a:buSzPts val="1100"/>
              <a:buFont typeface="Arial"/>
              <a:buNone/>
            </a:pPr>
            <a:r>
              <a:rPr b="1" lang="en" sz="1100"/>
              <a:t>SHADOW IMAGINATION:</a:t>
            </a:r>
            <a:r>
              <a:rPr lang="en" sz="1100"/>
              <a:t> What are you worried about in this future? What could go wrong?</a:t>
            </a:r>
            <a:endParaRPr sz="1100"/>
          </a:p>
          <a:p>
            <a:pPr indent="0" lvl="0" marL="0" rtl="0" algn="l">
              <a:spcBef>
                <a:spcPts val="0"/>
              </a:spcBef>
              <a:spcAft>
                <a:spcPts val="0"/>
              </a:spcAft>
              <a:buNone/>
            </a:pPr>
            <a:r>
              <a:t/>
            </a:r>
            <a:endParaRPr/>
          </a:p>
        </p:txBody>
      </p:sp>
      <p:sp>
        <p:nvSpPr>
          <p:cNvPr id="136" name="Google Shape;136;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Step 5. Discuss LEARN!2050 scenario from Adam Gordon's Perspective.</a:t>
            </a:r>
            <a:endParaRPr sz="1800"/>
          </a:p>
        </p:txBody>
      </p:sp>
      <p:sp>
        <p:nvSpPr>
          <p:cNvPr id="142" name="Google Shape;142;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http://onlinelibrary.wiley.com/doi/10.1111/drev.10273/pdf</a:t>
            </a:r>
            <a:endParaRPr/>
          </a:p>
          <a:p>
            <a:pPr indent="0" lvl="0" marL="0" rtl="0" algn="l">
              <a:spcBef>
                <a:spcPts val="1600"/>
              </a:spcBef>
              <a:spcAft>
                <a:spcPts val="16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a:t>
            </a:r>
            <a:r>
              <a:rPr b="1" lang="en" sz="1100"/>
              <a:t>Positive and Shadow imaginations about edu-block discussion.</a:t>
            </a:r>
            <a:endParaRPr/>
          </a:p>
        </p:txBody>
      </p:sp>
      <p:sp>
        <p:nvSpPr>
          <p:cNvPr id="148" name="Google Shape;148;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LEARN!2050 &amp; learn to earn edublocks</a:t>
            </a:r>
            <a:endParaRPr/>
          </a:p>
        </p:txBody>
      </p:sp>
      <p:sp>
        <p:nvSpPr>
          <p:cNvPr id="154" name="Google Shape;154;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