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edit the slide above. (feel free to delete </a:t>
            </a:r>
            <a:r>
              <a:rPr i="1" lang="en"/>
              <a:t>my example text</a:t>
            </a:r>
            <a:r>
              <a:rPr lang="en"/>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7c941b06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7c941b06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were the different careers you were considering? </a:t>
            </a:r>
            <a:endParaRPr/>
          </a:p>
          <a:p>
            <a:pPr indent="457200" lvl="0" marL="0" rtl="0" algn="l">
              <a:spcBef>
                <a:spcPts val="0"/>
              </a:spcBef>
              <a:spcAft>
                <a:spcPts val="0"/>
              </a:spcAft>
              <a:buNone/>
            </a:pPr>
            <a:r>
              <a:rPr lang="en"/>
              <a:t>Art vs Design? </a:t>
            </a:r>
            <a:endParaRPr/>
          </a:p>
          <a:p>
            <a:pPr indent="457200" lvl="0" marL="0" rtl="0" algn="l">
              <a:spcBef>
                <a:spcPts val="0"/>
              </a:spcBef>
              <a:spcAft>
                <a:spcPts val="0"/>
              </a:spcAft>
              <a:buNone/>
            </a:pPr>
            <a:r>
              <a:rPr lang="en"/>
              <a:t>Engineering vs. Design?</a:t>
            </a:r>
            <a:endParaRPr/>
          </a:p>
          <a:p>
            <a:pPr indent="0" lvl="0" marL="0" rtl="0" algn="l">
              <a:spcBef>
                <a:spcPts val="0"/>
              </a:spcBef>
              <a:spcAft>
                <a:spcPts val="0"/>
              </a:spcAft>
              <a:buNone/>
            </a:pPr>
            <a:r>
              <a:rPr lang="en"/>
              <a:t>How do those two careers differ? </a:t>
            </a:r>
            <a:endParaRPr/>
          </a:p>
          <a:p>
            <a:pPr indent="457200" lvl="0" marL="0" rtl="0" algn="l">
              <a:spcBef>
                <a:spcPts val="0"/>
              </a:spcBef>
              <a:spcAft>
                <a:spcPts val="0"/>
              </a:spcAft>
              <a:buNone/>
            </a:pPr>
            <a:r>
              <a:rPr lang="en"/>
              <a:t>Professional practice vs research?</a:t>
            </a:r>
            <a:endParaRPr/>
          </a:p>
          <a:p>
            <a:pPr indent="457200" lvl="0" marL="0" rtl="0" algn="l">
              <a:spcBef>
                <a:spcPts val="0"/>
              </a:spcBef>
              <a:spcAft>
                <a:spcPts val="0"/>
              </a:spcAft>
              <a:buNone/>
            </a:pPr>
            <a:r>
              <a:rPr lang="en"/>
              <a:t>Large company vs small studio?</a:t>
            </a:r>
            <a:endParaRPr/>
          </a:p>
          <a:p>
            <a:pPr indent="457200" lvl="0" marL="0" rtl="0" algn="l">
              <a:spcBef>
                <a:spcPts val="0"/>
              </a:spcBef>
              <a:spcAft>
                <a:spcPts val="0"/>
              </a:spcAft>
              <a:buNone/>
            </a:pPr>
            <a:r>
              <a:rPr lang="en"/>
              <a:t>Private vs Government?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27c941b0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7c941b0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a description of your personal alternative futures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27c941b06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7c941b06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Delete my text above, and fill out your own descriptions of your own personal futures scenarios in the slide above.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27c941b06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7c941b06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Describe one of the four alternative futures that you are interested in exploring further. We will do another exercise based on your choice in the next class.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1ff4e178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1ff4e178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endParaRPr/>
          </a:p>
          <a:p>
            <a:pPr indent="0" lvl="0" marL="0" rtl="0" algn="l">
              <a:spcBef>
                <a:spcPts val="0"/>
              </a:spcBef>
              <a:spcAft>
                <a:spcPts val="0"/>
              </a:spcAft>
              <a:buNone/>
            </a:pPr>
            <a:r>
              <a:rPr lang="en"/>
              <a:t>By United Nations - Vienna Convention on Road Signs and Signals, Public Domain, https://commons.wikimedia.org/w/index.php?curid=2630010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61ff4e1787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1ff4e178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https://youtu.be/ImWDmFPfifI</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1ff4e1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1ff4e1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 model reminder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1ff4e178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1ff4e178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FFFFFF"/>
                </a:highlight>
              </a:rPr>
              <a:t>Found at the </a:t>
            </a:r>
            <a:r>
              <a:rPr i="1" lang="en" sz="1200">
                <a:solidFill>
                  <a:schemeClr val="dk1"/>
                </a:solidFill>
                <a:highlight>
                  <a:srgbClr val="FFFFFF"/>
                </a:highlight>
              </a:rPr>
              <a:t>second level of analysis where scholarly, political, or ideological interpretations</a:t>
            </a:r>
            <a:r>
              <a:rPr lang="en" sz="1200">
                <a:solidFill>
                  <a:schemeClr val="dk1"/>
                </a:solidFill>
                <a:highlight>
                  <a:srgbClr val="FFFFFF"/>
                </a:highlight>
              </a:rPr>
              <a:t> are provided. What kind of system might you find yourself in? What might expert opinions about that system be about?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61ff4e178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1ff4e178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98500" rtl="0" algn="l">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i="1" lang="en" sz="1200">
                <a:solidFill>
                  <a:schemeClr val="dk1"/>
                </a:solidFill>
                <a:highlight>
                  <a:srgbClr val="FFFFFF"/>
                </a:highlight>
              </a:rPr>
              <a:t>third is the foundation of fundamental beliefs and worldviews</a:t>
            </a:r>
            <a:r>
              <a:rPr lang="en" sz="1200">
                <a:solidFill>
                  <a:schemeClr val="dk1"/>
                </a:solidFill>
                <a:highlight>
                  <a:srgbClr val="FFFFFF"/>
                </a:highlight>
              </a:rPr>
              <a:t>, often unexamined because to unpack this level, rich grounding in history, philosophy, religion, anthropology and the arts and humanities are required. What are some worldviews that you associate with your future scenario?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61ff4e178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1ff4e178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98500" rtl="0" algn="l">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i="1" lang="en" sz="1200">
                <a:solidFill>
                  <a:schemeClr val="dk1"/>
                </a:solidFill>
                <a:highlight>
                  <a:srgbClr val="FFFFFF"/>
                </a:highlight>
              </a:rPr>
              <a:t>fourth layer is that of myth</a:t>
            </a:r>
            <a:r>
              <a:rPr lang="en" sz="1200">
                <a:solidFill>
                  <a:schemeClr val="dk1"/>
                </a:solidFill>
                <a:highlight>
                  <a:srgbClr val="FFFFFF"/>
                </a:highlight>
              </a:rPr>
              <a:t>. It includes recurring themes such as the epic stories, unconsciously framing everything seen or said in the other three levels. Myths and mythic metaphors work at a pre-rational level and are perceived to be true within a culture. What are myths and metaphors that you imagine might be true in the future you’ve imagined for yourself?</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gruppoa12.org/" TargetMode="External"/><Relationship Id="rId4" Type="http://schemas.openxmlformats.org/officeDocument/2006/relationships/hyperlink" Target="https://www.learningenvironmentslab.org/member/peter-scupelli/" TargetMode="External"/><Relationship Id="rId5" Type="http://schemas.openxmlformats.org/officeDocument/2006/relationships/hyperlink" Target="http://reports-archive.adm.cs.cmu.edu/anon/hcii/CMU-HCII-09-100.pdf" TargetMode="External"/><Relationship Id="rId6" Type="http://schemas.openxmlformats.org/officeDocument/2006/relationships/hyperlink" Target="http://www.cmu.edu/homepage/health/2010/summer/the-fitwits-zones.s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68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(your name)</a:t>
            </a:r>
            <a:r>
              <a:rPr b="1" i="1" lang="en" sz="4800"/>
              <a:t> </a:t>
            </a:r>
            <a:r>
              <a:rPr lang="en" sz="4800"/>
              <a:t>personal futures</a:t>
            </a:r>
            <a:endParaRPr sz="4800"/>
          </a:p>
        </p:txBody>
      </p:sp>
      <p:sp>
        <p:nvSpPr>
          <p:cNvPr id="55" name="Google Shape;55;p13"/>
          <p:cNvSpPr txBox="1"/>
          <p:nvPr>
            <p:ph idx="1" type="subTitle"/>
          </p:nvPr>
        </p:nvSpPr>
        <p:spPr>
          <a:xfrm>
            <a:off x="311700" y="1431575"/>
            <a:ext cx="8520600" cy="3519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dk1"/>
                </a:solidFill>
              </a:rPr>
              <a:t>Step 1. </a:t>
            </a:r>
            <a:r>
              <a:rPr lang="en" sz="1100">
                <a:solidFill>
                  <a:schemeClr val="dk1"/>
                </a:solidFill>
              </a:rPr>
              <a:t>Brainstorm the careers you considered before signing (</a:t>
            </a:r>
            <a:r>
              <a:rPr i="1" lang="en" sz="1100">
                <a:solidFill>
                  <a:schemeClr val="dk1"/>
                </a:solidFill>
              </a:rPr>
              <a:t>hey there!</a:t>
            </a:r>
            <a:r>
              <a:rPr lang="en" sz="1100">
                <a:solidFill>
                  <a:schemeClr val="dk1"/>
                </a:solidFill>
              </a:rPr>
              <a:t>) up on your current major?</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e.g., medicine, law, engineering, computer science, ballet, art, drama, architecture, and so forth.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b="1" lang="en" sz="1100">
                <a:solidFill>
                  <a:schemeClr val="dk1"/>
                </a:solidFill>
              </a:rPr>
              <a:t>Step 2.</a:t>
            </a:r>
            <a:r>
              <a:rPr lang="en" sz="1100">
                <a:solidFill>
                  <a:schemeClr val="dk1"/>
                </a:solidFill>
              </a:rPr>
              <a:t> Consider two alternative careers you entertained most seriously before deciding to study your current major. Place design (or your major) and the other option you entertained.</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457200" rtl="0" algn="l">
              <a:lnSpc>
                <a:spcPct val="115000"/>
              </a:lnSpc>
              <a:spcBef>
                <a:spcPts val="0"/>
              </a:spcBef>
              <a:spcAft>
                <a:spcPts val="0"/>
              </a:spcAft>
              <a:buNone/>
            </a:pPr>
            <a:r>
              <a:rPr i="1" lang="en" sz="1100">
                <a:solidFill>
                  <a:schemeClr val="dk1"/>
                </a:solidFill>
              </a:rPr>
              <a:t>For example, my uncle was a physician in  Northern Italy. He used to do house visits in the countryside. I'd go with him on those trips and thought I'd love to be a doctor too when I grew up. So in high school I did lots of advanced biology and science and math classes. I also studied for 2.5 years journalism, studied drafting, sculpture for 2.5 years, did lights and sounds for school plays and school dances. I was fascinated by science and medicine but recognized that many of my interests were more on the creative side. My childhood hero was Leonardo Da Vinci. And, I loved to make drawings of  my fantastical inventions.  Ultimately, I decided to study architecture school for one year thinking that in the worst case scenario I could switch to pre-med in my second year. In my case I'd put on one end [architecture / design] and on the other [medicine / healthcare]</a:t>
            </a:r>
            <a:endParaRPr i="1"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457200" rtl="0" algn="l">
              <a:lnSpc>
                <a:spcPct val="115000"/>
              </a:lnSpc>
              <a:spcBef>
                <a:spcPts val="0"/>
              </a:spcBef>
              <a:spcAft>
                <a:spcPts val="0"/>
              </a:spcAft>
              <a:buNone/>
            </a:pPr>
            <a:r>
              <a:rPr i="1" lang="en" sz="1100">
                <a:solidFill>
                  <a:schemeClr val="dk1"/>
                </a:solidFill>
              </a:rPr>
              <a:t>architecture / design &lt;------------------------------------&gt; medicine / healthcare</a:t>
            </a:r>
            <a:endParaRPr i="1"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100">
                <a:solidFill>
                  <a:schemeClr val="dk1"/>
                </a:solidFill>
                <a:latin typeface="Comic Sans MS"/>
                <a:ea typeface="Comic Sans MS"/>
                <a:cs typeface="Comic Sans MS"/>
                <a:sym typeface="Comic Sans MS"/>
              </a:rPr>
              <a:t>What are the two alternative careers you considered most seriously?</a:t>
            </a:r>
            <a:endParaRPr sz="11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idx="1" type="subTitle"/>
          </p:nvPr>
        </p:nvSpPr>
        <p:spPr>
          <a:xfrm>
            <a:off x="311700" y="876775"/>
            <a:ext cx="8520600" cy="3500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dk1"/>
                </a:solidFill>
              </a:rPr>
              <a:t>Step 3. </a:t>
            </a:r>
            <a:r>
              <a:rPr lang="en" sz="1100">
                <a:solidFill>
                  <a:schemeClr val="dk1"/>
                </a:solidFill>
              </a:rPr>
              <a:t>Now consider another axis of uncertainty linked to your profession.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In my case it might be “practice” vs. “research”. Put that on a vertical axis</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so draw the 2x2.</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                          	      professional practice                              (b)</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architecture / design &lt;------------------------------------&gt; medicine / healthcare</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V</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i="1" lang="en" sz="1100">
                <a:solidFill>
                  <a:schemeClr val="dk1"/>
                </a:solidFill>
              </a:rPr>
              <a:t>   (c)    	                                       research                                        (d)</a:t>
            </a:r>
            <a:endParaRPr i="1" sz="1100">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i="1" sz="1100">
              <a:solidFill>
                <a:schemeClr val="dk1"/>
              </a:solidFill>
            </a:endParaRPr>
          </a:p>
          <a:p>
            <a:pPr indent="0" lvl="0" marL="0" rtl="0" algn="l">
              <a:lnSpc>
                <a:spcPct val="115000"/>
              </a:lnSpc>
              <a:spcBef>
                <a:spcPts val="0"/>
              </a:spcBef>
              <a:spcAft>
                <a:spcPts val="0"/>
              </a:spcAft>
              <a:buNone/>
            </a:pPr>
            <a:r>
              <a:rPr lang="en" sz="1100">
                <a:solidFill>
                  <a:schemeClr val="dk1"/>
                </a:solidFill>
              </a:rPr>
              <a:t>Sketch out the four dimensions of your two career choices and critical uncertainties.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Fill out steps 1,2,3 on  the next slide.</a:t>
            </a:r>
            <a:endParaRPr sz="11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5"/>
          <p:cNvSpPr txBox="1"/>
          <p:nvPr>
            <p:ph idx="1" type="body"/>
          </p:nvPr>
        </p:nvSpPr>
        <p:spPr>
          <a:xfrm>
            <a:off x="461388" y="362250"/>
            <a:ext cx="4145400" cy="57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LcParenBoth"/>
            </a:pPr>
            <a:r>
              <a:rPr lang="en"/>
              <a:t>Name it!</a:t>
            </a:r>
            <a:endParaRPr/>
          </a:p>
        </p:txBody>
      </p:sp>
      <p:cxnSp>
        <p:nvCxnSpPr>
          <p:cNvPr id="66" name="Google Shape;66;p15"/>
          <p:cNvCxnSpPr/>
          <p:nvPr/>
        </p:nvCxnSpPr>
        <p:spPr>
          <a:xfrm>
            <a:off x="4737275" y="362250"/>
            <a:ext cx="19200" cy="4419000"/>
          </a:xfrm>
          <a:prstGeom prst="straightConnector1">
            <a:avLst/>
          </a:prstGeom>
          <a:noFill/>
          <a:ln cap="flat" cmpd="sng" w="9525">
            <a:solidFill>
              <a:schemeClr val="dk2"/>
            </a:solidFill>
            <a:prstDash val="solid"/>
            <a:round/>
            <a:headEnd len="med" w="med" type="none"/>
            <a:tailEnd len="med" w="med" type="none"/>
          </a:ln>
        </p:spPr>
      </p:cxnSp>
      <p:cxnSp>
        <p:nvCxnSpPr>
          <p:cNvPr id="67" name="Google Shape;67;p15"/>
          <p:cNvCxnSpPr/>
          <p:nvPr/>
        </p:nvCxnSpPr>
        <p:spPr>
          <a:xfrm>
            <a:off x="311700" y="2811225"/>
            <a:ext cx="8520600" cy="0"/>
          </a:xfrm>
          <a:prstGeom prst="straightConnector1">
            <a:avLst/>
          </a:prstGeom>
          <a:noFill/>
          <a:ln cap="flat" cmpd="sng" w="9525">
            <a:solidFill>
              <a:schemeClr val="dk2"/>
            </a:solidFill>
            <a:prstDash val="solid"/>
            <a:round/>
            <a:headEnd len="med" w="med" type="none"/>
            <a:tailEnd len="med" w="med" type="none"/>
          </a:ln>
        </p:spPr>
      </p:cxnSp>
      <p:sp>
        <p:nvSpPr>
          <p:cNvPr id="68" name="Google Shape;68;p15"/>
          <p:cNvSpPr txBox="1"/>
          <p:nvPr>
            <p:ph idx="1" type="body"/>
          </p:nvPr>
        </p:nvSpPr>
        <p:spPr>
          <a:xfrm>
            <a:off x="444975" y="4040425"/>
            <a:ext cx="414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 Name it!</a:t>
            </a:r>
            <a:endParaRPr/>
          </a:p>
          <a:p>
            <a:pPr indent="0" lvl="0" marL="0" rtl="0" algn="l">
              <a:spcBef>
                <a:spcPts val="1600"/>
              </a:spcBef>
              <a:spcAft>
                <a:spcPts val="1600"/>
              </a:spcAft>
              <a:buNone/>
            </a:pPr>
            <a:r>
              <a:t/>
            </a:r>
            <a:endParaRPr/>
          </a:p>
        </p:txBody>
      </p:sp>
      <p:sp>
        <p:nvSpPr>
          <p:cNvPr id="69" name="Google Shape;69;p15"/>
          <p:cNvSpPr txBox="1"/>
          <p:nvPr>
            <p:ph idx="1" type="body"/>
          </p:nvPr>
        </p:nvSpPr>
        <p:spPr>
          <a:xfrm>
            <a:off x="8400548" y="495525"/>
            <a:ext cx="63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a:t>
            </a:r>
            <a:endParaRPr/>
          </a:p>
        </p:txBody>
      </p:sp>
      <p:sp>
        <p:nvSpPr>
          <p:cNvPr id="70" name="Google Shape;70;p15"/>
          <p:cNvSpPr txBox="1"/>
          <p:nvPr>
            <p:ph idx="1" type="body"/>
          </p:nvPr>
        </p:nvSpPr>
        <p:spPr>
          <a:xfrm>
            <a:off x="8301673" y="4040425"/>
            <a:ext cx="63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a:t>
            </a:r>
            <a:endParaRPr/>
          </a:p>
        </p:txBody>
      </p:sp>
      <p:sp>
        <p:nvSpPr>
          <p:cNvPr id="71" name="Google Shape;71;p15"/>
          <p:cNvSpPr txBox="1"/>
          <p:nvPr/>
        </p:nvSpPr>
        <p:spPr>
          <a:xfrm>
            <a:off x="6198025" y="589825"/>
            <a:ext cx="21036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Name it</a:t>
            </a:r>
            <a:endParaRPr/>
          </a:p>
        </p:txBody>
      </p:sp>
      <p:sp>
        <p:nvSpPr>
          <p:cNvPr id="72" name="Google Shape;72;p15"/>
          <p:cNvSpPr txBox="1"/>
          <p:nvPr/>
        </p:nvSpPr>
        <p:spPr>
          <a:xfrm>
            <a:off x="6198025" y="4087525"/>
            <a:ext cx="2332500" cy="478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AutoNum type="alphaLcParenBoth"/>
            </a:pPr>
            <a:r>
              <a:rPr lang="en" sz="1800">
                <a:solidFill>
                  <a:schemeClr val="dk2"/>
                </a:solidFill>
              </a:rPr>
              <a:t>Name it!</a:t>
            </a:r>
            <a:endParaRPr sz="1800">
              <a:solidFill>
                <a:schemeClr val="dk2"/>
              </a:solidFill>
            </a:endParaRPr>
          </a:p>
          <a:p>
            <a:pPr indent="0" lvl="0" marL="0" rtl="0" algn="l">
              <a:spcBef>
                <a:spcPts val="1600"/>
              </a:spcBef>
              <a:spcAft>
                <a:spcPts val="0"/>
              </a:spcAft>
              <a:buNone/>
            </a:pPr>
            <a:r>
              <a:t/>
            </a:r>
            <a:endParaRPr/>
          </a:p>
        </p:txBody>
      </p:sp>
      <p:sp>
        <p:nvSpPr>
          <p:cNvPr id="73" name="Google Shape;73;p15"/>
          <p:cNvSpPr txBox="1"/>
          <p:nvPr/>
        </p:nvSpPr>
        <p:spPr>
          <a:xfrm>
            <a:off x="3580625" y="111325"/>
            <a:ext cx="2332500" cy="4785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1 dimension 1</a:t>
            </a:r>
            <a:endParaRPr/>
          </a:p>
        </p:txBody>
      </p:sp>
      <p:sp>
        <p:nvSpPr>
          <p:cNvPr id="74" name="Google Shape;74;p15"/>
          <p:cNvSpPr txBox="1"/>
          <p:nvPr/>
        </p:nvSpPr>
        <p:spPr>
          <a:xfrm>
            <a:off x="3580625" y="4302750"/>
            <a:ext cx="2332500" cy="4785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1 dimension 2</a:t>
            </a:r>
            <a:endParaRPr/>
          </a:p>
        </p:txBody>
      </p:sp>
      <p:sp>
        <p:nvSpPr>
          <p:cNvPr id="75" name="Google Shape;75;p15"/>
          <p:cNvSpPr txBox="1"/>
          <p:nvPr/>
        </p:nvSpPr>
        <p:spPr>
          <a:xfrm>
            <a:off x="191300" y="2800575"/>
            <a:ext cx="23325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2 dimension 1</a:t>
            </a:r>
            <a:endParaRPr/>
          </a:p>
        </p:txBody>
      </p:sp>
      <p:sp>
        <p:nvSpPr>
          <p:cNvPr id="76" name="Google Shape;76;p15"/>
          <p:cNvSpPr txBox="1"/>
          <p:nvPr/>
        </p:nvSpPr>
        <p:spPr>
          <a:xfrm>
            <a:off x="6811500" y="2800575"/>
            <a:ext cx="2332500" cy="4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Axis 2 dimension 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6"/>
          <p:cNvSpPr txBox="1"/>
          <p:nvPr>
            <p:ph idx="1" type="body"/>
          </p:nvPr>
        </p:nvSpPr>
        <p:spPr>
          <a:xfrm>
            <a:off x="208825" y="852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Step 4.</a:t>
            </a:r>
            <a:r>
              <a:rPr lang="en" sz="1100">
                <a:solidFill>
                  <a:schemeClr val="dk1"/>
                </a:solidFill>
              </a:rPr>
              <a:t> Now describe scenarios for what you might be doing in each quadrant. What forces might push you in one quadrant? What barriers might you encounter in that quadrant?</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(a) architecture / design practice.</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Would like to work in professional studios in big cities like Milan or San Francisco.</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Not that interested in going to practice in my parents village or minor cities.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Very competitive work environments and low pay but high costs of living (Milan).</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Mainly contract work, freelance, project contingent work.</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Collaboration with Gruppo </a:t>
            </a:r>
            <a:r>
              <a:rPr lang="en" sz="1100" u="sng">
                <a:solidFill>
                  <a:schemeClr val="hlink"/>
                </a:solidFill>
                <a:hlinkClick r:id="rId3"/>
              </a:rPr>
              <a:t>A12 - international exhibits</a:t>
            </a:r>
            <a:r>
              <a:rPr lang="en" sz="1100">
                <a:solidFill>
                  <a:schemeClr val="dk1"/>
                </a:solidFill>
              </a:rPr>
              <a:t>.</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Cognitive dissonance drafting during day - museum exhibit openings on nights and weekends.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Installations with new media artists.</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(b) Medical practice</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requires many years of very competitive education, residency years, specialization, etc. </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seemed like less flexible professional training compared to design. --&gt; hmm less likely to leave sector?</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mapped to fewer interests of mine. --&gt; more hobbies?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much more structured days and schedule.... Nights, weekends, etc.</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(c) Design researcher. </a:t>
            </a:r>
            <a:r>
              <a:rPr lang="en" sz="1100">
                <a:solidFill>
                  <a:schemeClr val="dk1"/>
                </a:solidFill>
              </a:rPr>
              <a:t>This is part of my current job. My active research areas are listed here.</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u="sng">
                <a:solidFill>
                  <a:srgbClr val="1155CC"/>
                </a:solidFill>
                <a:hlinkClick r:id="rId4"/>
              </a:rPr>
              <a:t>https://www.learningenvironmentslab.org/member/peter-scupelli/</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(d) Healthcare researcher. </a:t>
            </a:r>
            <a:r>
              <a:rPr lang="en" sz="1100">
                <a:solidFill>
                  <a:schemeClr val="dk1"/>
                </a:solidFill>
              </a:rPr>
              <a:t>I never studied medicine. So this is a future that I didn’t  deeply explore.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Except that my doctoral research was about Surgical Suites. So I did get to do research on healthcare.</a:t>
            </a:r>
            <a:endParaRPr sz="1100">
              <a:solidFill>
                <a:schemeClr val="dk1"/>
              </a:solidFill>
            </a:endParaRPr>
          </a:p>
          <a:p>
            <a:pPr indent="0" lvl="0" marL="0" rtl="0" algn="l">
              <a:spcBef>
                <a:spcPts val="0"/>
              </a:spcBef>
              <a:spcAft>
                <a:spcPts val="0"/>
              </a:spcAft>
              <a:buClr>
                <a:schemeClr val="dk1"/>
              </a:buClr>
              <a:buSzPts val="1100"/>
              <a:buFont typeface="Arial"/>
              <a:buNone/>
            </a:pPr>
            <a:r>
              <a:rPr i="1" lang="en" sz="1100">
                <a:solidFill>
                  <a:schemeClr val="dk1"/>
                </a:solidFill>
              </a:rPr>
              <a:t>Designing information hotspots for surgical suites: How architecture, artifacts, and people’s behavior converge to support coordination. Here is a </a:t>
            </a:r>
            <a:r>
              <a:rPr i="1" lang="en" sz="1100" u="sng">
                <a:solidFill>
                  <a:srgbClr val="1155CC"/>
                </a:solidFill>
                <a:hlinkClick r:id="rId5"/>
              </a:rPr>
              <a:t>copy</a:t>
            </a:r>
            <a:r>
              <a:rPr i="1" lang="en" sz="1100">
                <a:solidFill>
                  <a:schemeClr val="dk1"/>
                </a:solidFill>
              </a:rPr>
              <a:t> if you want to read it. </a:t>
            </a:r>
            <a:endParaRPr i="1"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I also spent two years working with professor Kristin Hughes on obesity prevention on her project called Fitwits. </a:t>
            </a:r>
            <a:r>
              <a:rPr lang="en" sz="1100" u="sng">
                <a:solidFill>
                  <a:srgbClr val="1155CC"/>
                </a:solidFill>
                <a:hlinkClick r:id="rId6"/>
              </a:rPr>
              <a:t>http://www.cmu.edu/homepage/health/2010/summer/the-fitwits-zones.shtml</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solidFill>
                  <a:schemeClr val="dk1"/>
                </a:solidFill>
              </a:rPr>
              <a:t>Step 5. Select one of the four alternative personal futures you are most interested in exploring further.</a:t>
            </a:r>
            <a:endParaRPr sz="1400"/>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Stop Here. We will pick this up on Thursday.</a:t>
            </a:r>
            <a:endParaRPr/>
          </a:p>
        </p:txBody>
      </p:sp>
      <p:pic>
        <p:nvPicPr>
          <p:cNvPr id="92" name="Google Shape;92;p18"/>
          <p:cNvPicPr preferRelativeResize="0"/>
          <p:nvPr/>
        </p:nvPicPr>
        <p:blipFill>
          <a:blip r:embed="rId3">
            <a:alphaModFix/>
          </a:blip>
          <a:stretch>
            <a:fillRect/>
          </a:stretch>
        </p:blipFill>
        <p:spPr>
          <a:xfrm>
            <a:off x="2515350" y="1017725"/>
            <a:ext cx="3820977" cy="382097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9" name="Google Shape;99;p19"/>
          <p:cNvPicPr preferRelativeResize="0"/>
          <p:nvPr/>
        </p:nvPicPr>
        <p:blipFill>
          <a:blip r:embed="rId3">
            <a:alphaModFix/>
          </a:blip>
          <a:stretch>
            <a:fillRect/>
          </a:stretch>
        </p:blipFill>
        <p:spPr>
          <a:xfrm>
            <a:off x="0" y="10788"/>
            <a:ext cx="9144000" cy="5121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20330"/>
        </a:solidFill>
      </p:bgPr>
    </p:bg>
    <p:spTree>
      <p:nvGrpSpPr>
        <p:cNvPr id="103" name="Shape 103"/>
        <p:cNvGrpSpPr/>
        <p:nvPr/>
      </p:nvGrpSpPr>
      <p:grpSpPr>
        <a:xfrm>
          <a:off x="0" y="0"/>
          <a:ext cx="0" cy="0"/>
          <a:chOff x="0" y="0"/>
          <a:chExt cx="0" cy="0"/>
        </a:xfrm>
      </p:grpSpPr>
      <p:pic>
        <p:nvPicPr>
          <p:cNvPr id="104" name="Google Shape;104;p20"/>
          <p:cNvPicPr preferRelativeResize="0"/>
          <p:nvPr/>
        </p:nvPicPr>
        <p:blipFill rotWithShape="1">
          <a:blip r:embed="rId3">
            <a:alphaModFix/>
          </a:blip>
          <a:srcRect b="0" l="0" r="1068" t="0"/>
          <a:stretch/>
        </p:blipFill>
        <p:spPr>
          <a:xfrm>
            <a:off x="1240450" y="222525"/>
            <a:ext cx="6591701" cy="4698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highlight>
                  <a:srgbClr val="FFFFFF"/>
                </a:highlight>
              </a:rPr>
              <a:t>Step 7 :: What is the social structure that you imagine in your personal future? </a:t>
            </a:r>
            <a:endParaRPr/>
          </a:p>
        </p:txBody>
      </p:sp>
      <p:sp>
        <p:nvSpPr>
          <p:cNvPr id="110" name="Google Shape;110;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900"/>
              </a:spcAft>
              <a:buClr>
                <a:schemeClr val="dk1"/>
              </a:buClr>
              <a:buSzPts val="1100"/>
              <a:buFont typeface="Arial"/>
              <a:buNone/>
            </a:pPr>
            <a:r>
              <a:rPr lang="en" sz="1200">
                <a:highlight>
                  <a:srgbClr val="FFFFFF"/>
                </a:highlight>
              </a:rPr>
              <a:t>Step 8 :: What is the worldview that you imagine embodied in your personal future? Is that a desirable or unhelpful worldview? In other words, would you be happy inhabiting that worldview? </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dk1"/>
              </a:solidFill>
              <a:highlight>
                <a:srgbClr val="FFFFFF"/>
              </a:highlight>
            </a:endParaRPr>
          </a:p>
          <a:p>
            <a:pPr indent="0" lvl="0" marL="0" rtl="0" algn="l">
              <a:spcBef>
                <a:spcPts val="10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900"/>
              </a:spcAft>
              <a:buClr>
                <a:schemeClr val="dk1"/>
              </a:buClr>
              <a:buSzPts val="1100"/>
              <a:buFont typeface="Arial"/>
              <a:buNone/>
            </a:pPr>
            <a:r>
              <a:rPr lang="en" sz="1200">
                <a:highlight>
                  <a:srgbClr val="FFFFFF"/>
                </a:highlight>
              </a:rPr>
              <a:t>Step 9 :: What are the myths and stories that you imagine in your personal future? Are those desirable myths and stories for you? Do you feel motivated by the myths and stories or are you demotivated by them?</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