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4"/>
  </p:notesMasterIdLst>
  <p:sldIdLst>
    <p:sldId id="256" r:id="rId2"/>
    <p:sldId id="267"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0"/>
  </p:normalViewPr>
  <p:slideViewPr>
    <p:cSldViewPr snapToGrid="0" snapToObjects="1">
      <p:cViewPr varScale="1">
        <p:scale>
          <a:sx n="149" d="100"/>
          <a:sy n="149" d="100"/>
        </p:scale>
        <p:origin x="56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Please edit the slide above. (feel free to delete </a:t>
            </a:r>
            <a:r>
              <a:rPr lang="en" i="1"/>
              <a:t>my example text</a:t>
            </a:r>
            <a:r>
              <a:rPr lang="en"/>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Please edit the slide above. (feel free to delete </a:t>
            </a:r>
            <a:r>
              <a:rPr lang="en" i="1"/>
              <a:t>my example text</a:t>
            </a:r>
            <a:r>
              <a:rPr lang="en"/>
              <a:t>)</a:t>
            </a:r>
            <a:endParaRPr/>
          </a:p>
        </p:txBody>
      </p:sp>
    </p:spTree>
    <p:extLst>
      <p:ext uri="{BB962C8B-B14F-4D97-AF65-F5344CB8AC3E}">
        <p14:creationId xmlns:p14="http://schemas.microsoft.com/office/powerpoint/2010/main" val="3499102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7c941b06e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7c941b06e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were the different careers you were considering? </a:t>
            </a:r>
            <a:endParaRPr/>
          </a:p>
          <a:p>
            <a:pPr marL="0" lvl="0" indent="457200" algn="l" rtl="0">
              <a:spcBef>
                <a:spcPts val="0"/>
              </a:spcBef>
              <a:spcAft>
                <a:spcPts val="0"/>
              </a:spcAft>
              <a:buNone/>
            </a:pPr>
            <a:r>
              <a:rPr lang="en"/>
              <a:t>Art vs Design? </a:t>
            </a:r>
            <a:endParaRPr/>
          </a:p>
          <a:p>
            <a:pPr marL="0" lvl="0" indent="457200" algn="l" rtl="0">
              <a:spcBef>
                <a:spcPts val="0"/>
              </a:spcBef>
              <a:spcAft>
                <a:spcPts val="0"/>
              </a:spcAft>
              <a:buNone/>
            </a:pPr>
            <a:r>
              <a:rPr lang="en"/>
              <a:t>Engineering vs. Design?</a:t>
            </a:r>
            <a:endParaRPr/>
          </a:p>
          <a:p>
            <a:pPr marL="0" lvl="0" indent="0" algn="l" rtl="0">
              <a:spcBef>
                <a:spcPts val="0"/>
              </a:spcBef>
              <a:spcAft>
                <a:spcPts val="0"/>
              </a:spcAft>
              <a:buNone/>
            </a:pPr>
            <a:r>
              <a:rPr lang="en"/>
              <a:t>How do those two careers differ? </a:t>
            </a:r>
            <a:endParaRPr/>
          </a:p>
          <a:p>
            <a:pPr marL="0" lvl="0" indent="457200" algn="l" rtl="0">
              <a:spcBef>
                <a:spcPts val="0"/>
              </a:spcBef>
              <a:spcAft>
                <a:spcPts val="0"/>
              </a:spcAft>
              <a:buNone/>
            </a:pPr>
            <a:r>
              <a:rPr lang="en"/>
              <a:t>Professional practice vs research?</a:t>
            </a:r>
            <a:endParaRPr/>
          </a:p>
          <a:p>
            <a:pPr marL="0" lvl="0" indent="457200" algn="l" rtl="0">
              <a:spcBef>
                <a:spcPts val="0"/>
              </a:spcBef>
              <a:spcAft>
                <a:spcPts val="0"/>
              </a:spcAft>
              <a:buNone/>
            </a:pPr>
            <a:r>
              <a:rPr lang="en"/>
              <a:t>Large company vs small studio?</a:t>
            </a:r>
            <a:endParaRPr/>
          </a:p>
          <a:p>
            <a:pPr marL="0" lvl="0" indent="457200" algn="l" rtl="0">
              <a:spcBef>
                <a:spcPts val="0"/>
              </a:spcBef>
              <a:spcAft>
                <a:spcPts val="0"/>
              </a:spcAft>
              <a:buNone/>
            </a:pPr>
            <a:r>
              <a:rPr lang="en"/>
              <a:t>Private vs Government?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7c941b06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27c941b06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Add a description of your personal alternative futures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7c941b06e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27c941b06e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Delete my text above, and fill out your own descriptions of your own personal futures scenarios in the slide above.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7c941b06e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7c941b06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Describe one of the four alternative futures that you are interested in exploring further. We will do another exercise based on your choice in the next class.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61ff4e1787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61ff4e1787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Image credit ::</a:t>
            </a:r>
            <a:endParaRPr/>
          </a:p>
          <a:p>
            <a:pPr marL="0" lvl="0" indent="0" algn="l" rtl="0">
              <a:spcBef>
                <a:spcPts val="0"/>
              </a:spcBef>
              <a:spcAft>
                <a:spcPts val="0"/>
              </a:spcAft>
              <a:buNone/>
            </a:pPr>
            <a:r>
              <a:rPr lang="en"/>
              <a:t>By United Nations - Vienna Convention on Road Signs and Signals, Public Domain, https://commons.wikimedia.org/w/index.php?curid=2630010</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61ff4e1787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61ff4e1787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https://youtu.be/ImWDmFPfifI</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61ff4e178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61ff4e178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CLA model reminder</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1ff4e1787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1ff4e178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highlight>
                  <a:srgbClr val="FFFFFF"/>
                </a:highlight>
              </a:rPr>
              <a:t>Found at the </a:t>
            </a:r>
            <a:r>
              <a:rPr lang="en" sz="1200" i="1">
                <a:solidFill>
                  <a:schemeClr val="dk1"/>
                </a:solidFill>
                <a:highlight>
                  <a:srgbClr val="FFFFFF"/>
                </a:highlight>
              </a:rPr>
              <a:t>second level of analysis where scholarly, political, or ideological interpretations</a:t>
            </a:r>
            <a:r>
              <a:rPr lang="en" sz="1200">
                <a:solidFill>
                  <a:schemeClr val="dk1"/>
                </a:solidFill>
                <a:highlight>
                  <a:srgbClr val="FFFFFF"/>
                </a:highlight>
              </a:rPr>
              <a:t> are provided. What kind of system might you find yourself in? What might expert opinions about that system be about?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61ff4e1787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61ff4e178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698500" lvl="0" indent="-304800" algn="l" rtl="0">
              <a:lnSpc>
                <a:spcPct val="115000"/>
              </a:lnSpc>
              <a:spcBef>
                <a:spcPts val="0"/>
              </a:spcBef>
              <a:spcAft>
                <a:spcPts val="0"/>
              </a:spcAft>
              <a:buClr>
                <a:schemeClr val="dk1"/>
              </a:buClr>
              <a:buSzPts val="1200"/>
              <a:buChar char="●"/>
            </a:pPr>
            <a:r>
              <a:rPr lang="en" sz="1200">
                <a:solidFill>
                  <a:schemeClr val="dk1"/>
                </a:solidFill>
                <a:highlight>
                  <a:srgbClr val="FFFFFF"/>
                </a:highlight>
              </a:rPr>
              <a:t>The </a:t>
            </a:r>
            <a:r>
              <a:rPr lang="en" sz="1200" i="1">
                <a:solidFill>
                  <a:schemeClr val="dk1"/>
                </a:solidFill>
                <a:highlight>
                  <a:srgbClr val="FFFFFF"/>
                </a:highlight>
              </a:rPr>
              <a:t>third is the foundation of fundamental beliefs and worldviews</a:t>
            </a:r>
            <a:r>
              <a:rPr lang="en" sz="1200">
                <a:solidFill>
                  <a:schemeClr val="dk1"/>
                </a:solidFill>
                <a:highlight>
                  <a:srgbClr val="FFFFFF"/>
                </a:highlight>
              </a:rPr>
              <a:t>, often unexamined because to unpack this level, rich grounding in history, philosophy, religion, anthropology and the arts and humanities are required. What are some worldviews that you associate with your future scenario?</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61ff4e1787_0_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61ff4e1787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698500" lvl="0" indent="-304800" algn="l" rtl="0">
              <a:lnSpc>
                <a:spcPct val="115000"/>
              </a:lnSpc>
              <a:spcBef>
                <a:spcPts val="0"/>
              </a:spcBef>
              <a:spcAft>
                <a:spcPts val="0"/>
              </a:spcAft>
              <a:buClr>
                <a:schemeClr val="dk1"/>
              </a:buClr>
              <a:buSzPts val="1200"/>
              <a:buChar char="●"/>
            </a:pPr>
            <a:r>
              <a:rPr lang="en" sz="1200">
                <a:solidFill>
                  <a:schemeClr val="dk1"/>
                </a:solidFill>
                <a:highlight>
                  <a:srgbClr val="FFFFFF"/>
                </a:highlight>
              </a:rPr>
              <a:t>The </a:t>
            </a:r>
            <a:r>
              <a:rPr lang="en" sz="1200" i="1">
                <a:solidFill>
                  <a:schemeClr val="dk1"/>
                </a:solidFill>
                <a:highlight>
                  <a:srgbClr val="FFFFFF"/>
                </a:highlight>
              </a:rPr>
              <a:t>fourth layer is that of myth</a:t>
            </a:r>
            <a:r>
              <a:rPr lang="en" sz="1200">
                <a:solidFill>
                  <a:schemeClr val="dk1"/>
                </a:solidFill>
                <a:highlight>
                  <a:srgbClr val="FFFFFF"/>
                </a:highlight>
              </a:rPr>
              <a:t>. It includes recurring themes such as the epic stories, unconsciously framing everything seen or said in the other three levels. Myths and mythic metaphors work at a pre-rational level and are perceived to be true within a culture. What are myths and metaphors that you imagine might be true in the future you’ve imagined for yourself?</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www.gruppoa12.org/"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www.cmu.edu/homepage/health/2010/summer/the-fitwits-zones.shtml" TargetMode="External"/><Relationship Id="rId5" Type="http://schemas.openxmlformats.org/officeDocument/2006/relationships/hyperlink" Target="http://reports-archive.adm.cs.cmu.edu/anon/hcii/CMU-HCII-09-100.pdf" TargetMode="External"/><Relationship Id="rId4" Type="http://schemas.openxmlformats.org/officeDocument/2006/relationships/hyperlink" Target="https://www.learningenvironmentslab.org/member/peter-scupelli/"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744575"/>
            <a:ext cx="8520600" cy="687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800"/>
              <a:t>(your name)</a:t>
            </a:r>
            <a:r>
              <a:rPr lang="en" sz="4800" b="1" i="1"/>
              <a:t> </a:t>
            </a:r>
            <a:r>
              <a:rPr lang="en" sz="4800"/>
              <a:t>personal futures</a:t>
            </a:r>
            <a:endParaRPr sz="4800"/>
          </a:p>
        </p:txBody>
      </p:sp>
      <p:sp>
        <p:nvSpPr>
          <p:cNvPr id="55" name="Google Shape;55;p13"/>
          <p:cNvSpPr txBox="1">
            <a:spLocks noGrp="1"/>
          </p:cNvSpPr>
          <p:nvPr>
            <p:ph type="subTitle" idx="1"/>
          </p:nvPr>
        </p:nvSpPr>
        <p:spPr>
          <a:xfrm>
            <a:off x="311700" y="1431575"/>
            <a:ext cx="8520600" cy="3519900"/>
          </a:xfrm>
          <a:prstGeom prst="rect">
            <a:avLst/>
          </a:prstGeom>
        </p:spPr>
        <p:txBody>
          <a:bodyPr spcFirstLastPara="1" wrap="square" lIns="91425" tIns="91425" rIns="91425" bIns="91425" anchor="t" anchorCtr="0">
            <a:noAutofit/>
          </a:bodyPr>
          <a:lstStyle/>
          <a:p>
            <a:pPr marL="0" lvl="0" indent="0" algn="l">
              <a:lnSpc>
                <a:spcPct val="115000"/>
              </a:lnSpc>
              <a:buClr>
                <a:schemeClr val="dk1"/>
              </a:buClr>
              <a:buSzPts val="1100"/>
            </a:pPr>
            <a:r>
              <a:rPr lang="en-US" sz="1100" b="1" dirty="0">
                <a:solidFill>
                  <a:schemeClr val="dk1"/>
                </a:solidFill>
              </a:rPr>
              <a:t>Introduction</a:t>
            </a:r>
          </a:p>
          <a:p>
            <a:pPr marL="0" lvl="0" indent="0" algn="l">
              <a:lnSpc>
                <a:spcPct val="115000"/>
              </a:lnSpc>
              <a:buClr>
                <a:schemeClr val="dk1"/>
              </a:buClr>
              <a:buSzPts val="1100"/>
            </a:pPr>
            <a:r>
              <a:rPr lang="en-US" sz="1100" dirty="0">
                <a:solidFill>
                  <a:schemeClr val="dk1"/>
                </a:solidFill>
              </a:rPr>
              <a:t>Sometimes it is difficult to understand how the topics we discuss in futures relate to you personally. So in this exercise, you’ll explore something you are an expert in, your own decisions about your futures. In the previous OLI exercises, you explored </a:t>
            </a:r>
            <a:r>
              <a:rPr lang="en-US" sz="1100" dirty="0" err="1">
                <a:solidFill>
                  <a:schemeClr val="dk1"/>
                </a:solidFill>
              </a:rPr>
              <a:t>Sohail</a:t>
            </a:r>
            <a:r>
              <a:rPr lang="en-US" sz="1100" dirty="0">
                <a:solidFill>
                  <a:schemeClr val="dk1"/>
                </a:solidFill>
              </a:rPr>
              <a:t> </a:t>
            </a:r>
            <a:r>
              <a:rPr lang="en-US" sz="1100" dirty="0" err="1">
                <a:solidFill>
                  <a:schemeClr val="dk1"/>
                </a:solidFill>
              </a:rPr>
              <a:t>Inayatullah’s</a:t>
            </a:r>
            <a:r>
              <a:rPr lang="en-US" sz="1100" dirty="0">
                <a:solidFill>
                  <a:schemeClr val="dk1"/>
                </a:solidFill>
              </a:rPr>
              <a:t> ideas around used futures, disowned futures, and so forth.</a:t>
            </a:r>
          </a:p>
          <a:p>
            <a:pPr marL="0" lvl="0" indent="0" algn="l">
              <a:lnSpc>
                <a:spcPct val="115000"/>
              </a:lnSpc>
              <a:buClr>
                <a:schemeClr val="dk1"/>
              </a:buClr>
              <a:buSzPts val="1100"/>
            </a:pPr>
            <a:r>
              <a:rPr lang="en-US" sz="1100" dirty="0">
                <a:solidFill>
                  <a:schemeClr val="dk1"/>
                </a:solidFill>
              </a:rPr>
              <a:t>So let's get personal!</a:t>
            </a:r>
          </a:p>
          <a:p>
            <a:pPr marL="0" lvl="0" indent="0" algn="l">
              <a:lnSpc>
                <a:spcPct val="115000"/>
              </a:lnSpc>
              <a:buClr>
                <a:schemeClr val="dk1"/>
              </a:buClr>
              <a:buSzPts val="1100"/>
            </a:pPr>
            <a:r>
              <a:rPr lang="en-US" sz="1100" dirty="0">
                <a:solidFill>
                  <a:schemeClr val="dk1"/>
                </a:solidFill>
              </a:rPr>
              <a:t>Please</a:t>
            </a:r>
          </a:p>
          <a:p>
            <a:pPr marL="0" lvl="0" indent="0" algn="l">
              <a:lnSpc>
                <a:spcPct val="115000"/>
              </a:lnSpc>
              <a:buClr>
                <a:schemeClr val="dk1"/>
              </a:buClr>
              <a:buSzPts val="1100"/>
            </a:pPr>
            <a:endParaRPr lang="en-US" sz="1100" b="1" dirty="0">
              <a:solidFill>
                <a:schemeClr val="dk1"/>
              </a:solidFill>
            </a:endParaRPr>
          </a:p>
          <a:p>
            <a:pPr marL="0" lvl="0" indent="0" algn="l">
              <a:lnSpc>
                <a:spcPct val="115000"/>
              </a:lnSpc>
              <a:buClr>
                <a:schemeClr val="dk1"/>
              </a:buClr>
              <a:buSzPts val="1100"/>
            </a:pPr>
            <a:r>
              <a:rPr lang="en-US" sz="1100" b="1" dirty="0">
                <a:solidFill>
                  <a:schemeClr val="dk1"/>
                </a:solidFill>
              </a:rPr>
              <a:t>Step 0 :: </a:t>
            </a:r>
            <a:r>
              <a:rPr lang="en-US" sz="1100" dirty="0">
                <a:solidFill>
                  <a:schemeClr val="dk1"/>
                </a:solidFill>
              </a:rPr>
              <a:t>watch this video (first 7 minutes) The Many Sad Fates of Mr. Toledano- personal futures</a:t>
            </a:r>
            <a:r>
              <a:rPr lang="zh-CN" altLang="en-US" sz="1100" dirty="0">
                <a:solidFill>
                  <a:schemeClr val="dk1"/>
                </a:solidFill>
              </a:rPr>
              <a:t> </a:t>
            </a:r>
            <a:r>
              <a:rPr lang="en-US" altLang="zh-CN" sz="1100" dirty="0">
                <a:solidFill>
                  <a:schemeClr val="dk1"/>
                </a:solidFill>
              </a:rPr>
              <a:t>(</a:t>
            </a:r>
            <a:r>
              <a:rPr lang="en-US" sz="1100" dirty="0">
                <a:solidFill>
                  <a:schemeClr val="dk1"/>
                </a:solidFill>
              </a:rPr>
              <a:t>https://</a:t>
            </a:r>
            <a:r>
              <a:rPr lang="en-US" sz="1100" dirty="0" err="1">
                <a:solidFill>
                  <a:schemeClr val="dk1"/>
                </a:solidFill>
              </a:rPr>
              <a:t>vimeo.com</a:t>
            </a:r>
            <a:r>
              <a:rPr lang="en-US" sz="1100" dirty="0">
                <a:solidFill>
                  <a:schemeClr val="dk1"/>
                </a:solidFill>
              </a:rPr>
              <a:t>/184750371</a:t>
            </a:r>
            <a:r>
              <a:rPr lang="en-US" altLang="zh-CN" sz="1100" dirty="0">
                <a:solidFill>
                  <a:schemeClr val="dk1"/>
                </a:solidFill>
              </a:rPr>
              <a:t>)</a:t>
            </a:r>
            <a:endParaRPr lang="en" sz="110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lang="en" sz="1100" b="1"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lang="en" sz="1100" b="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100" b="1" dirty="0">
                <a:solidFill>
                  <a:schemeClr val="dk1"/>
                </a:solidFill>
              </a:rPr>
              <a:t>Step 1. </a:t>
            </a:r>
            <a:r>
              <a:rPr lang="en" sz="1100" dirty="0">
                <a:solidFill>
                  <a:schemeClr val="dk1"/>
                </a:solidFill>
              </a:rPr>
              <a:t>Brainstorm the careers you considered before signing (</a:t>
            </a:r>
            <a:r>
              <a:rPr lang="en" sz="1100" i="1" dirty="0">
                <a:solidFill>
                  <a:schemeClr val="dk1"/>
                </a:solidFill>
              </a:rPr>
              <a:t>hey there!</a:t>
            </a:r>
            <a:r>
              <a:rPr lang="en" sz="1100" dirty="0">
                <a:solidFill>
                  <a:schemeClr val="dk1"/>
                </a:solidFill>
              </a:rPr>
              <a:t>) up on your current major?</a:t>
            </a:r>
            <a:endParaRPr sz="1100" dirty="0">
              <a:solidFill>
                <a:schemeClr val="dk1"/>
              </a:solidFill>
            </a:endParaRPr>
          </a:p>
          <a:p>
            <a:pPr marL="0" lvl="0" indent="0" algn="l" rtl="0">
              <a:lnSpc>
                <a:spcPct val="115000"/>
              </a:lnSpc>
              <a:spcBef>
                <a:spcPts val="0"/>
              </a:spcBef>
              <a:spcAft>
                <a:spcPts val="0"/>
              </a:spcAft>
              <a:buNone/>
            </a:pPr>
            <a:r>
              <a:rPr lang="en" sz="1100" dirty="0">
                <a:solidFill>
                  <a:schemeClr val="dk1"/>
                </a:solidFill>
              </a:rPr>
              <a:t>e.g., medicine, law, engineering, computer science, ballet, art, drama, architecture, and so forth. </a:t>
            </a:r>
            <a:endParaRPr sz="110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100" dirty="0">
              <a:solidFill>
                <a:schemeClr val="dk1"/>
              </a:solidFill>
            </a:endParaRPr>
          </a:p>
          <a:p>
            <a:pPr marL="0" lvl="0" indent="0" algn="ctr" rtl="0">
              <a:spcBef>
                <a:spcPts val="0"/>
              </a:spcBef>
              <a:spcAft>
                <a:spcPts val="0"/>
              </a:spcAft>
              <a:buNone/>
            </a:pPr>
            <a:endParaRPr dirty="0"/>
          </a:p>
        </p:txBody>
      </p:sp>
      <p:sp>
        <p:nvSpPr>
          <p:cNvPr id="2" name="TextBox 1">
            <a:extLst>
              <a:ext uri="{FF2B5EF4-FFF2-40B4-BE49-F238E27FC236}">
                <a16:creationId xmlns:a16="http://schemas.microsoft.com/office/drawing/2014/main" id="{009D430D-17F4-E041-99B4-E6EBDCAF22F5}"/>
              </a:ext>
            </a:extLst>
          </p:cNvPr>
          <p:cNvSpPr txBox="1"/>
          <p:nvPr/>
        </p:nvSpPr>
        <p:spPr>
          <a:xfrm>
            <a:off x="239282" y="307648"/>
            <a:ext cx="1080745" cy="307777"/>
          </a:xfrm>
          <a:prstGeom prst="rect">
            <a:avLst/>
          </a:prstGeom>
          <a:noFill/>
        </p:spPr>
        <p:txBody>
          <a:bodyPr wrap="none" rtlCol="0">
            <a:spAutoFit/>
          </a:bodyPr>
          <a:lstStyle/>
          <a:p>
            <a:r>
              <a:rPr lang="en-US" altLang="zh-CN" dirty="0"/>
              <a:t>Points:</a:t>
            </a:r>
            <a:r>
              <a:rPr lang="zh-CN" altLang="en-US" dirty="0"/>
              <a:t> </a:t>
            </a:r>
            <a:r>
              <a:rPr lang="en-US" altLang="zh-CN" dirty="0"/>
              <a:t>135</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5" name="Google Shape;55;p13"/>
          <p:cNvSpPr txBox="1">
            <a:spLocks noGrp="1"/>
          </p:cNvSpPr>
          <p:nvPr>
            <p:ph type="subTitle" idx="1"/>
          </p:nvPr>
        </p:nvSpPr>
        <p:spPr>
          <a:xfrm>
            <a:off x="311700" y="730820"/>
            <a:ext cx="8520600" cy="35199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b="1" dirty="0">
                <a:solidFill>
                  <a:schemeClr val="dk1"/>
                </a:solidFill>
              </a:rPr>
              <a:t>Step 2.</a:t>
            </a:r>
            <a:r>
              <a:rPr lang="en" sz="1100" dirty="0">
                <a:solidFill>
                  <a:schemeClr val="dk1"/>
                </a:solidFill>
              </a:rPr>
              <a:t> Consider two alternative careers you entertained most seriously before deciding to study your current major. Place design (or your major) and the other option you entertained.</a:t>
            </a:r>
            <a:endParaRPr sz="1100" dirty="0">
              <a:solidFill>
                <a:schemeClr val="dk1"/>
              </a:solidFill>
            </a:endParaRPr>
          </a:p>
          <a:p>
            <a:pPr marL="0" lvl="0" indent="0" algn="l" rtl="0">
              <a:lnSpc>
                <a:spcPct val="115000"/>
              </a:lnSpc>
              <a:spcBef>
                <a:spcPts val="0"/>
              </a:spcBef>
              <a:spcAft>
                <a:spcPts val="0"/>
              </a:spcAft>
              <a:buNone/>
            </a:pPr>
            <a:endParaRPr sz="1100" dirty="0">
              <a:solidFill>
                <a:schemeClr val="dk1"/>
              </a:solidFill>
            </a:endParaRPr>
          </a:p>
          <a:p>
            <a:pPr marL="457200" lvl="0" indent="0" algn="l" rtl="0">
              <a:lnSpc>
                <a:spcPct val="115000"/>
              </a:lnSpc>
              <a:spcBef>
                <a:spcPts val="0"/>
              </a:spcBef>
              <a:spcAft>
                <a:spcPts val="0"/>
              </a:spcAft>
              <a:buNone/>
            </a:pPr>
            <a:r>
              <a:rPr lang="en" sz="1100" i="1" dirty="0">
                <a:solidFill>
                  <a:schemeClr val="dk1"/>
                </a:solidFill>
              </a:rPr>
              <a:t>For example, my uncle was a physician in  Northern Italy. He used to do house visits in the countryside. I'd go with him on those trips and thought I'd love to be a doctor too when I grew up. So in high school I did lots of advanced biology and science and math classes. I also studied for 2.5 years journalism, studied drafting, sculpture for 2.5 years, did lights and sounds for school plays and school dances. I was fascinated by science and medicine but recognized that many of my interests were more on the creative side. My childhood hero was Leonardo Da Vinci. And, I loved to make drawings of  my fantastical inventions.  Ultimately, I decided to study architecture school for one year thinking that in the worst case scenario I could switch to pre-med in my second year. In my case I'd put on one end [architecture / design] and on the other [medicine / healthcare]</a:t>
            </a:r>
            <a:endParaRPr sz="1100" i="1" dirty="0">
              <a:solidFill>
                <a:schemeClr val="dk1"/>
              </a:solidFill>
            </a:endParaRPr>
          </a:p>
          <a:p>
            <a:pPr marL="0" lvl="0" indent="0" algn="l" rtl="0">
              <a:lnSpc>
                <a:spcPct val="115000"/>
              </a:lnSpc>
              <a:spcBef>
                <a:spcPts val="0"/>
              </a:spcBef>
              <a:spcAft>
                <a:spcPts val="0"/>
              </a:spcAft>
              <a:buNone/>
            </a:pPr>
            <a:endParaRPr sz="1100" dirty="0">
              <a:solidFill>
                <a:schemeClr val="dk1"/>
              </a:solidFill>
            </a:endParaRPr>
          </a:p>
          <a:p>
            <a:pPr marL="457200" lvl="0" indent="0" algn="l" rtl="0">
              <a:lnSpc>
                <a:spcPct val="115000"/>
              </a:lnSpc>
              <a:spcBef>
                <a:spcPts val="0"/>
              </a:spcBef>
              <a:spcAft>
                <a:spcPts val="0"/>
              </a:spcAft>
              <a:buNone/>
            </a:pPr>
            <a:r>
              <a:rPr lang="en" sz="1100" i="1" dirty="0">
                <a:solidFill>
                  <a:schemeClr val="dk1"/>
                </a:solidFill>
              </a:rPr>
              <a:t>architecture / design &lt;------------------------------------&gt; medicine / healthcare</a:t>
            </a:r>
            <a:endParaRPr sz="1100" i="1" dirty="0">
              <a:solidFill>
                <a:schemeClr val="dk1"/>
              </a:solidFill>
            </a:endParaRPr>
          </a:p>
          <a:p>
            <a:pPr marL="0" lvl="0" indent="0" algn="l" rtl="0">
              <a:lnSpc>
                <a:spcPct val="115000"/>
              </a:lnSpc>
              <a:spcBef>
                <a:spcPts val="0"/>
              </a:spcBef>
              <a:spcAft>
                <a:spcPts val="0"/>
              </a:spcAft>
              <a:buNone/>
            </a:pPr>
            <a:endParaRPr sz="1100" dirty="0">
              <a:solidFill>
                <a:schemeClr val="dk1"/>
              </a:solidFill>
            </a:endParaRPr>
          </a:p>
          <a:p>
            <a:pPr marL="0" lvl="0" indent="0" algn="l" rtl="0">
              <a:lnSpc>
                <a:spcPct val="115000"/>
              </a:lnSpc>
              <a:spcBef>
                <a:spcPts val="0"/>
              </a:spcBef>
              <a:spcAft>
                <a:spcPts val="0"/>
              </a:spcAft>
              <a:buNone/>
            </a:pPr>
            <a:endParaRPr sz="1100" dirty="0">
              <a:solidFill>
                <a:schemeClr val="dk1"/>
              </a:solidFill>
              <a:latin typeface="Comic Sans MS"/>
              <a:ea typeface="Comic Sans MS"/>
              <a:cs typeface="Comic Sans MS"/>
              <a:sym typeface="Comic Sans MS"/>
            </a:endParaRPr>
          </a:p>
          <a:p>
            <a:pPr marL="0" lvl="0" indent="0" algn="l" rtl="0">
              <a:lnSpc>
                <a:spcPct val="115000"/>
              </a:lnSpc>
              <a:spcBef>
                <a:spcPts val="0"/>
              </a:spcBef>
              <a:spcAft>
                <a:spcPts val="0"/>
              </a:spcAft>
              <a:buNone/>
            </a:pPr>
            <a:r>
              <a:rPr lang="en" sz="1100" dirty="0">
                <a:solidFill>
                  <a:schemeClr val="dk1"/>
                </a:solidFill>
                <a:latin typeface="Comic Sans MS"/>
                <a:ea typeface="Comic Sans MS"/>
                <a:cs typeface="Comic Sans MS"/>
                <a:sym typeface="Comic Sans MS"/>
              </a:rPr>
              <a:t>What are the two alternative careers you considered most seriously?</a:t>
            </a:r>
            <a:endParaRPr sz="1100" dirty="0">
              <a:solidFill>
                <a:schemeClr val="dk1"/>
              </a:solidFill>
              <a:latin typeface="Comic Sans MS"/>
              <a:ea typeface="Comic Sans MS"/>
              <a:cs typeface="Comic Sans MS"/>
              <a:sym typeface="Comic Sans MS"/>
            </a:endParaRPr>
          </a:p>
          <a:p>
            <a:pPr marL="0" lvl="0" indent="0" algn="l" rtl="0">
              <a:lnSpc>
                <a:spcPct val="115000"/>
              </a:lnSpc>
              <a:spcBef>
                <a:spcPts val="0"/>
              </a:spcBef>
              <a:spcAft>
                <a:spcPts val="0"/>
              </a:spcAft>
              <a:buClr>
                <a:schemeClr val="dk1"/>
              </a:buClr>
              <a:buSzPts val="1100"/>
              <a:buFont typeface="Arial"/>
              <a:buNone/>
            </a:pPr>
            <a:endParaRPr sz="1100" dirty="0">
              <a:solidFill>
                <a:schemeClr val="dk1"/>
              </a:solidFill>
            </a:endParaRPr>
          </a:p>
          <a:p>
            <a:pPr marL="0" lvl="0" indent="0" algn="ctr" rtl="0">
              <a:spcBef>
                <a:spcPts val="0"/>
              </a:spcBef>
              <a:spcAft>
                <a:spcPts val="0"/>
              </a:spcAft>
              <a:buNone/>
            </a:pPr>
            <a:endParaRPr dirty="0"/>
          </a:p>
        </p:txBody>
      </p:sp>
    </p:spTree>
    <p:extLst>
      <p:ext uri="{BB962C8B-B14F-4D97-AF65-F5344CB8AC3E}">
        <p14:creationId xmlns:p14="http://schemas.microsoft.com/office/powerpoint/2010/main" val="3908119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subTitle" idx="1"/>
          </p:nvPr>
        </p:nvSpPr>
        <p:spPr>
          <a:xfrm>
            <a:off x="311700" y="876775"/>
            <a:ext cx="8520600" cy="3500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100" b="1">
                <a:solidFill>
                  <a:schemeClr val="dk1"/>
                </a:solidFill>
              </a:rPr>
              <a:t>Step 3. </a:t>
            </a:r>
            <a:r>
              <a:rPr lang="en" sz="1100">
                <a:solidFill>
                  <a:schemeClr val="dk1"/>
                </a:solidFill>
              </a:rPr>
              <a:t>Now consider another axis of uncertainty linked to your profession. </a:t>
            </a: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100">
              <a:solidFill>
                <a:schemeClr val="dk1"/>
              </a:solidFill>
            </a:endParaRPr>
          </a:p>
          <a:p>
            <a:pPr marL="457200" lvl="0" indent="0" algn="l" rtl="0">
              <a:lnSpc>
                <a:spcPct val="115000"/>
              </a:lnSpc>
              <a:spcBef>
                <a:spcPts val="0"/>
              </a:spcBef>
              <a:spcAft>
                <a:spcPts val="0"/>
              </a:spcAft>
              <a:buClr>
                <a:schemeClr val="dk1"/>
              </a:buClr>
              <a:buSzPts val="1100"/>
              <a:buFont typeface="Arial"/>
              <a:buNone/>
            </a:pPr>
            <a:r>
              <a:rPr lang="en" sz="1100" i="1">
                <a:solidFill>
                  <a:schemeClr val="dk1"/>
                </a:solidFill>
              </a:rPr>
              <a:t>In my case it might be “practice” vs. “research”. Put that on a vertical axis</a:t>
            </a:r>
            <a:endParaRPr sz="1100" i="1">
              <a:solidFill>
                <a:schemeClr val="dk1"/>
              </a:solidFill>
            </a:endParaRPr>
          </a:p>
          <a:p>
            <a:pPr marL="457200" lvl="0" indent="0" algn="l" rtl="0">
              <a:lnSpc>
                <a:spcPct val="115000"/>
              </a:lnSpc>
              <a:spcBef>
                <a:spcPts val="0"/>
              </a:spcBef>
              <a:spcAft>
                <a:spcPts val="0"/>
              </a:spcAft>
              <a:buClr>
                <a:schemeClr val="dk1"/>
              </a:buClr>
              <a:buSzPts val="1100"/>
              <a:buFont typeface="Arial"/>
              <a:buNone/>
            </a:pPr>
            <a:r>
              <a:rPr lang="en" sz="1100" i="1">
                <a:solidFill>
                  <a:schemeClr val="dk1"/>
                </a:solidFill>
              </a:rPr>
              <a:t> so draw the 2x2.</a:t>
            </a:r>
            <a:endParaRPr sz="1100" i="1">
              <a:solidFill>
                <a:schemeClr val="dk1"/>
              </a:solidFill>
            </a:endParaRPr>
          </a:p>
          <a:p>
            <a:pPr marL="457200" lvl="0" indent="0" algn="l" rtl="0">
              <a:lnSpc>
                <a:spcPct val="115000"/>
              </a:lnSpc>
              <a:spcBef>
                <a:spcPts val="0"/>
              </a:spcBef>
              <a:spcAft>
                <a:spcPts val="0"/>
              </a:spcAft>
              <a:buClr>
                <a:schemeClr val="dk1"/>
              </a:buClr>
              <a:buSzPts val="1100"/>
              <a:buFont typeface="Arial"/>
              <a:buNone/>
            </a:pPr>
            <a:r>
              <a:rPr lang="en" sz="1100" i="1">
                <a:solidFill>
                  <a:schemeClr val="dk1"/>
                </a:solidFill>
              </a:rPr>
              <a:t>    (a)                          	      professional practice                              (b)</a:t>
            </a:r>
            <a:endParaRPr sz="1100" i="1">
              <a:solidFill>
                <a:schemeClr val="dk1"/>
              </a:solidFill>
            </a:endParaRPr>
          </a:p>
          <a:p>
            <a:pPr marL="457200" lvl="0" indent="0" algn="l" rtl="0">
              <a:lnSpc>
                <a:spcPct val="115000"/>
              </a:lnSpc>
              <a:spcBef>
                <a:spcPts val="0"/>
              </a:spcBef>
              <a:spcAft>
                <a:spcPts val="0"/>
              </a:spcAft>
              <a:buClr>
                <a:schemeClr val="dk1"/>
              </a:buClr>
              <a:buSzPts val="1100"/>
              <a:buFont typeface="Arial"/>
              <a:buNone/>
            </a:pPr>
            <a:r>
              <a:rPr lang="en" sz="1100" i="1">
                <a:solidFill>
                  <a:schemeClr val="dk1"/>
                </a:solidFill>
              </a:rPr>
              <a:t>                                                 	^</a:t>
            </a:r>
            <a:endParaRPr sz="1100" i="1">
              <a:solidFill>
                <a:schemeClr val="dk1"/>
              </a:solidFill>
            </a:endParaRPr>
          </a:p>
          <a:p>
            <a:pPr marL="457200" lvl="0" indent="0" algn="l" rtl="0">
              <a:lnSpc>
                <a:spcPct val="115000"/>
              </a:lnSpc>
              <a:spcBef>
                <a:spcPts val="0"/>
              </a:spcBef>
              <a:spcAft>
                <a:spcPts val="0"/>
              </a:spcAft>
              <a:buClr>
                <a:schemeClr val="dk1"/>
              </a:buClr>
              <a:buSzPts val="1100"/>
              <a:buFont typeface="Arial"/>
              <a:buNone/>
            </a:pPr>
            <a:r>
              <a:rPr lang="en" sz="1100" i="1">
                <a:solidFill>
                  <a:schemeClr val="dk1"/>
                </a:solidFill>
              </a:rPr>
              <a:t>                              	               	|</a:t>
            </a:r>
            <a:endParaRPr sz="1100" i="1">
              <a:solidFill>
                <a:schemeClr val="dk1"/>
              </a:solidFill>
            </a:endParaRPr>
          </a:p>
          <a:p>
            <a:pPr marL="457200" lvl="0" indent="0" algn="l" rtl="0">
              <a:lnSpc>
                <a:spcPct val="115000"/>
              </a:lnSpc>
              <a:spcBef>
                <a:spcPts val="0"/>
              </a:spcBef>
              <a:spcAft>
                <a:spcPts val="0"/>
              </a:spcAft>
              <a:buClr>
                <a:schemeClr val="dk1"/>
              </a:buClr>
              <a:buSzPts val="1100"/>
              <a:buFont typeface="Arial"/>
              <a:buNone/>
            </a:pPr>
            <a:r>
              <a:rPr lang="en" sz="1100" i="1">
                <a:solidFill>
                  <a:schemeClr val="dk1"/>
                </a:solidFill>
              </a:rPr>
              <a:t>                              	               	|</a:t>
            </a:r>
            <a:endParaRPr sz="1100" i="1">
              <a:solidFill>
                <a:schemeClr val="dk1"/>
              </a:solidFill>
            </a:endParaRPr>
          </a:p>
          <a:p>
            <a:pPr marL="457200" lvl="0" indent="0" algn="l" rtl="0">
              <a:lnSpc>
                <a:spcPct val="115000"/>
              </a:lnSpc>
              <a:spcBef>
                <a:spcPts val="0"/>
              </a:spcBef>
              <a:spcAft>
                <a:spcPts val="0"/>
              </a:spcAft>
              <a:buClr>
                <a:schemeClr val="dk1"/>
              </a:buClr>
              <a:buSzPts val="1100"/>
              <a:buFont typeface="Arial"/>
              <a:buNone/>
            </a:pPr>
            <a:r>
              <a:rPr lang="en" sz="1100" i="1">
                <a:solidFill>
                  <a:schemeClr val="dk1"/>
                </a:solidFill>
              </a:rPr>
              <a:t>architecture / design &lt;------------------------------------&gt; medicine / healthcare</a:t>
            </a:r>
            <a:endParaRPr sz="1100" i="1">
              <a:solidFill>
                <a:schemeClr val="dk1"/>
              </a:solidFill>
            </a:endParaRPr>
          </a:p>
          <a:p>
            <a:pPr marL="457200" lvl="0" indent="0" algn="l" rtl="0">
              <a:lnSpc>
                <a:spcPct val="115000"/>
              </a:lnSpc>
              <a:spcBef>
                <a:spcPts val="0"/>
              </a:spcBef>
              <a:spcAft>
                <a:spcPts val="0"/>
              </a:spcAft>
              <a:buClr>
                <a:schemeClr val="dk1"/>
              </a:buClr>
              <a:buSzPts val="1100"/>
              <a:buFont typeface="Arial"/>
              <a:buNone/>
            </a:pPr>
            <a:r>
              <a:rPr lang="en" sz="1100" i="1">
                <a:solidFill>
                  <a:schemeClr val="dk1"/>
                </a:solidFill>
              </a:rPr>
              <a:t>                              	               	|</a:t>
            </a:r>
            <a:endParaRPr sz="1100" i="1">
              <a:solidFill>
                <a:schemeClr val="dk1"/>
              </a:solidFill>
            </a:endParaRPr>
          </a:p>
          <a:p>
            <a:pPr marL="457200" lvl="0" indent="0" algn="l" rtl="0">
              <a:lnSpc>
                <a:spcPct val="115000"/>
              </a:lnSpc>
              <a:spcBef>
                <a:spcPts val="0"/>
              </a:spcBef>
              <a:spcAft>
                <a:spcPts val="0"/>
              </a:spcAft>
              <a:buClr>
                <a:schemeClr val="dk1"/>
              </a:buClr>
              <a:buSzPts val="1100"/>
              <a:buFont typeface="Arial"/>
              <a:buNone/>
            </a:pPr>
            <a:r>
              <a:rPr lang="en" sz="1100" i="1">
                <a:solidFill>
                  <a:schemeClr val="dk1"/>
                </a:solidFill>
              </a:rPr>
              <a:t>                              	               	|</a:t>
            </a:r>
            <a:endParaRPr sz="1100" i="1">
              <a:solidFill>
                <a:schemeClr val="dk1"/>
              </a:solidFill>
            </a:endParaRPr>
          </a:p>
          <a:p>
            <a:pPr marL="457200" lvl="0" indent="0" algn="l" rtl="0">
              <a:lnSpc>
                <a:spcPct val="115000"/>
              </a:lnSpc>
              <a:spcBef>
                <a:spcPts val="0"/>
              </a:spcBef>
              <a:spcAft>
                <a:spcPts val="0"/>
              </a:spcAft>
              <a:buClr>
                <a:schemeClr val="dk1"/>
              </a:buClr>
              <a:buSzPts val="1100"/>
              <a:buFont typeface="Arial"/>
              <a:buNone/>
            </a:pPr>
            <a:r>
              <a:rPr lang="en" sz="1100" i="1">
                <a:solidFill>
                  <a:schemeClr val="dk1"/>
                </a:solidFill>
              </a:rPr>
              <a:t>                                                	V</a:t>
            </a:r>
            <a:endParaRPr sz="1100" i="1">
              <a:solidFill>
                <a:schemeClr val="dk1"/>
              </a:solidFill>
            </a:endParaRPr>
          </a:p>
          <a:p>
            <a:pPr marL="457200" lvl="0" indent="0" algn="l" rtl="0">
              <a:lnSpc>
                <a:spcPct val="115000"/>
              </a:lnSpc>
              <a:spcBef>
                <a:spcPts val="0"/>
              </a:spcBef>
              <a:spcAft>
                <a:spcPts val="0"/>
              </a:spcAft>
              <a:buClr>
                <a:schemeClr val="dk1"/>
              </a:buClr>
              <a:buSzPts val="1100"/>
              <a:buFont typeface="Arial"/>
              <a:buNone/>
            </a:pPr>
            <a:r>
              <a:rPr lang="en" sz="1100" i="1">
                <a:solidFill>
                  <a:schemeClr val="dk1"/>
                </a:solidFill>
              </a:rPr>
              <a:t>   (c)    	                                       research                                        (d)</a:t>
            </a:r>
            <a:endParaRPr sz="1100" i="1">
              <a:solidFill>
                <a:schemeClr val="dk1"/>
              </a:solidFill>
            </a:endParaRPr>
          </a:p>
          <a:p>
            <a:pPr marL="457200" lvl="0" indent="0" algn="l" rtl="0">
              <a:lnSpc>
                <a:spcPct val="115000"/>
              </a:lnSpc>
              <a:spcBef>
                <a:spcPts val="0"/>
              </a:spcBef>
              <a:spcAft>
                <a:spcPts val="0"/>
              </a:spcAft>
              <a:buClr>
                <a:schemeClr val="dk1"/>
              </a:buClr>
              <a:buSzPts val="1100"/>
              <a:buFont typeface="Arial"/>
              <a:buNone/>
            </a:pPr>
            <a:endParaRPr sz="1100" i="1">
              <a:solidFill>
                <a:schemeClr val="dk1"/>
              </a:solidFill>
            </a:endParaRPr>
          </a:p>
          <a:p>
            <a:pPr marL="0" lvl="0" indent="0" algn="l" rtl="0">
              <a:lnSpc>
                <a:spcPct val="115000"/>
              </a:lnSpc>
              <a:spcBef>
                <a:spcPts val="0"/>
              </a:spcBef>
              <a:spcAft>
                <a:spcPts val="0"/>
              </a:spcAft>
              <a:buNone/>
            </a:pPr>
            <a:r>
              <a:rPr lang="en" sz="1100">
                <a:solidFill>
                  <a:schemeClr val="dk1"/>
                </a:solidFill>
              </a:rPr>
              <a:t>Sketch out the four dimensions of your two career choices and critical uncertainties. </a:t>
            </a:r>
            <a:endParaRPr sz="1100">
              <a:solidFill>
                <a:schemeClr val="dk1"/>
              </a:solidFill>
            </a:endParaRPr>
          </a:p>
          <a:p>
            <a:pPr marL="0" lvl="0" indent="0" algn="l" rtl="0">
              <a:lnSpc>
                <a:spcPct val="115000"/>
              </a:lnSpc>
              <a:spcBef>
                <a:spcPts val="0"/>
              </a:spcBef>
              <a:spcAft>
                <a:spcPts val="0"/>
              </a:spcAft>
              <a:buNone/>
            </a:pP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100">
                <a:solidFill>
                  <a:schemeClr val="dk1"/>
                </a:solidFill>
              </a:rPr>
              <a:t>Fill out steps 1,2,3 on  the next slide.</a:t>
            </a:r>
            <a:endParaRPr sz="11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body" idx="1"/>
          </p:nvPr>
        </p:nvSpPr>
        <p:spPr>
          <a:xfrm>
            <a:off x="461388" y="362250"/>
            <a:ext cx="4145400" cy="57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AutoNum type="alphaLcParenBoth"/>
            </a:pPr>
            <a:r>
              <a:rPr lang="en"/>
              <a:t>Name it!</a:t>
            </a:r>
            <a:endParaRPr/>
          </a:p>
        </p:txBody>
      </p:sp>
      <p:cxnSp>
        <p:nvCxnSpPr>
          <p:cNvPr id="66" name="Google Shape;66;p15"/>
          <p:cNvCxnSpPr/>
          <p:nvPr/>
        </p:nvCxnSpPr>
        <p:spPr>
          <a:xfrm>
            <a:off x="4737275" y="362250"/>
            <a:ext cx="19200" cy="4419000"/>
          </a:xfrm>
          <a:prstGeom prst="straightConnector1">
            <a:avLst/>
          </a:prstGeom>
          <a:noFill/>
          <a:ln w="9525" cap="flat" cmpd="sng">
            <a:solidFill>
              <a:schemeClr val="dk2"/>
            </a:solidFill>
            <a:prstDash val="solid"/>
            <a:round/>
            <a:headEnd type="none" w="med" len="med"/>
            <a:tailEnd type="none" w="med" len="med"/>
          </a:ln>
        </p:spPr>
      </p:cxnSp>
      <p:cxnSp>
        <p:nvCxnSpPr>
          <p:cNvPr id="67" name="Google Shape;67;p15"/>
          <p:cNvCxnSpPr/>
          <p:nvPr/>
        </p:nvCxnSpPr>
        <p:spPr>
          <a:xfrm>
            <a:off x="311700" y="2811225"/>
            <a:ext cx="8520600" cy="0"/>
          </a:xfrm>
          <a:prstGeom prst="straightConnector1">
            <a:avLst/>
          </a:prstGeom>
          <a:noFill/>
          <a:ln w="9525" cap="flat" cmpd="sng">
            <a:solidFill>
              <a:schemeClr val="dk2"/>
            </a:solidFill>
            <a:prstDash val="solid"/>
            <a:round/>
            <a:headEnd type="none" w="med" len="med"/>
            <a:tailEnd type="none" w="med" len="med"/>
          </a:ln>
        </p:spPr>
      </p:cxnSp>
      <p:sp>
        <p:nvSpPr>
          <p:cNvPr id="68" name="Google Shape;68;p15"/>
          <p:cNvSpPr txBox="1">
            <a:spLocks noGrp="1"/>
          </p:cNvSpPr>
          <p:nvPr>
            <p:ph type="body" idx="1"/>
          </p:nvPr>
        </p:nvSpPr>
        <p:spPr>
          <a:xfrm>
            <a:off x="444975" y="4040425"/>
            <a:ext cx="4145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 Name it!</a:t>
            </a:r>
            <a:endParaRPr/>
          </a:p>
          <a:p>
            <a:pPr marL="0" lvl="0" indent="0" algn="l" rtl="0">
              <a:spcBef>
                <a:spcPts val="1600"/>
              </a:spcBef>
              <a:spcAft>
                <a:spcPts val="1600"/>
              </a:spcAft>
              <a:buNone/>
            </a:pPr>
            <a:endParaRPr/>
          </a:p>
        </p:txBody>
      </p:sp>
      <p:sp>
        <p:nvSpPr>
          <p:cNvPr id="69" name="Google Shape;69;p15"/>
          <p:cNvSpPr txBox="1">
            <a:spLocks noGrp="1"/>
          </p:cNvSpPr>
          <p:nvPr>
            <p:ph type="body" idx="1"/>
          </p:nvPr>
        </p:nvSpPr>
        <p:spPr>
          <a:xfrm>
            <a:off x="8400548" y="495525"/>
            <a:ext cx="631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(b)</a:t>
            </a:r>
            <a:endParaRPr/>
          </a:p>
        </p:txBody>
      </p:sp>
      <p:sp>
        <p:nvSpPr>
          <p:cNvPr id="70" name="Google Shape;70;p15"/>
          <p:cNvSpPr txBox="1">
            <a:spLocks noGrp="1"/>
          </p:cNvSpPr>
          <p:nvPr>
            <p:ph type="body" idx="1"/>
          </p:nvPr>
        </p:nvSpPr>
        <p:spPr>
          <a:xfrm>
            <a:off x="8301673" y="4040425"/>
            <a:ext cx="631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(d)</a:t>
            </a:r>
            <a:endParaRPr/>
          </a:p>
        </p:txBody>
      </p:sp>
      <p:sp>
        <p:nvSpPr>
          <p:cNvPr id="71" name="Google Shape;71;p15"/>
          <p:cNvSpPr txBox="1"/>
          <p:nvPr/>
        </p:nvSpPr>
        <p:spPr>
          <a:xfrm>
            <a:off x="6198025" y="589825"/>
            <a:ext cx="2103600" cy="47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Name it</a:t>
            </a:r>
            <a:endParaRPr/>
          </a:p>
        </p:txBody>
      </p:sp>
      <p:sp>
        <p:nvSpPr>
          <p:cNvPr id="72" name="Google Shape;72;p15"/>
          <p:cNvSpPr txBox="1"/>
          <p:nvPr/>
        </p:nvSpPr>
        <p:spPr>
          <a:xfrm>
            <a:off x="6198025" y="4087525"/>
            <a:ext cx="2332500" cy="4785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chemeClr val="dk2"/>
              </a:buClr>
              <a:buSzPts val="1800"/>
              <a:buAutoNum type="alphaLcParenBoth"/>
            </a:pPr>
            <a:r>
              <a:rPr lang="en" sz="1800">
                <a:solidFill>
                  <a:schemeClr val="dk2"/>
                </a:solidFill>
              </a:rPr>
              <a:t>Name it!</a:t>
            </a:r>
            <a:endParaRPr sz="1800">
              <a:solidFill>
                <a:schemeClr val="dk2"/>
              </a:solidFill>
            </a:endParaRPr>
          </a:p>
          <a:p>
            <a:pPr marL="0" lvl="0" indent="0" algn="l" rtl="0">
              <a:spcBef>
                <a:spcPts val="1600"/>
              </a:spcBef>
              <a:spcAft>
                <a:spcPts val="0"/>
              </a:spcAft>
              <a:buNone/>
            </a:pPr>
            <a:endParaRPr/>
          </a:p>
        </p:txBody>
      </p:sp>
      <p:sp>
        <p:nvSpPr>
          <p:cNvPr id="73" name="Google Shape;73;p15"/>
          <p:cNvSpPr txBox="1"/>
          <p:nvPr/>
        </p:nvSpPr>
        <p:spPr>
          <a:xfrm>
            <a:off x="3580625" y="111325"/>
            <a:ext cx="2332500" cy="478500"/>
          </a:xfrm>
          <a:prstGeom prst="rect">
            <a:avLst/>
          </a:prstGeom>
          <a:solidFill>
            <a:srgbClr val="FFFFFF"/>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Axis 1 dimension 1</a:t>
            </a:r>
            <a:endParaRPr/>
          </a:p>
        </p:txBody>
      </p:sp>
      <p:sp>
        <p:nvSpPr>
          <p:cNvPr id="74" name="Google Shape;74;p15"/>
          <p:cNvSpPr txBox="1"/>
          <p:nvPr/>
        </p:nvSpPr>
        <p:spPr>
          <a:xfrm>
            <a:off x="3580625" y="4302750"/>
            <a:ext cx="2332500" cy="4785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Axis 1 dimension 2</a:t>
            </a:r>
            <a:endParaRPr/>
          </a:p>
        </p:txBody>
      </p:sp>
      <p:sp>
        <p:nvSpPr>
          <p:cNvPr id="75" name="Google Shape;75;p15"/>
          <p:cNvSpPr txBox="1"/>
          <p:nvPr/>
        </p:nvSpPr>
        <p:spPr>
          <a:xfrm>
            <a:off x="191300" y="2800575"/>
            <a:ext cx="2332500" cy="47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Axis 2 dimension 1</a:t>
            </a:r>
            <a:endParaRPr/>
          </a:p>
        </p:txBody>
      </p:sp>
      <p:sp>
        <p:nvSpPr>
          <p:cNvPr id="76" name="Google Shape;76;p15"/>
          <p:cNvSpPr txBox="1"/>
          <p:nvPr/>
        </p:nvSpPr>
        <p:spPr>
          <a:xfrm>
            <a:off x="6811500" y="2800575"/>
            <a:ext cx="2332500" cy="47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Axis 2 dimension 2</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6"/>
          <p:cNvSpPr txBox="1">
            <a:spLocks noGrp="1"/>
          </p:cNvSpPr>
          <p:nvPr>
            <p:ph type="body" idx="1"/>
          </p:nvPr>
        </p:nvSpPr>
        <p:spPr>
          <a:xfrm>
            <a:off x="208825" y="8520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100" b="1">
                <a:solidFill>
                  <a:schemeClr val="dk1"/>
                </a:solidFill>
              </a:rPr>
              <a:t>Step 4.</a:t>
            </a:r>
            <a:r>
              <a:rPr lang="en" sz="1100">
                <a:solidFill>
                  <a:schemeClr val="dk1"/>
                </a:solidFill>
              </a:rPr>
              <a:t> Now describe scenarios for what you might be doing in each quadrant. What forces might push you in one quadrant? What barriers might you encounter in that quadrant?</a:t>
            </a:r>
            <a:endParaRPr sz="1100">
              <a:solidFill>
                <a:schemeClr val="dk1"/>
              </a:solidFill>
            </a:endParaRPr>
          </a:p>
          <a:p>
            <a:pPr marL="0" lvl="0" indent="0" algn="l" rtl="0">
              <a:spcBef>
                <a:spcPts val="0"/>
              </a:spcBef>
              <a:spcAft>
                <a:spcPts val="0"/>
              </a:spcAft>
              <a:buClr>
                <a:schemeClr val="dk1"/>
              </a:buClr>
              <a:buSzPts val="1100"/>
              <a:buFont typeface="Arial"/>
              <a:buNone/>
            </a:pPr>
            <a:r>
              <a:rPr lang="en" sz="1100" b="1">
                <a:solidFill>
                  <a:schemeClr val="dk1"/>
                </a:solidFill>
              </a:rPr>
              <a:t>(a) architecture / design practice.</a:t>
            </a:r>
            <a:endParaRPr sz="1100" b="1">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Would like to work in professional studios in big cities like Milan or San Francisco.</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Not that interested in going to practice in my parents village or minor cities.</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Very competitive work environments and low pay but high costs of living (Milan).</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Mainly contract work, freelance, project contingent work.</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Collaboration with Gruppo </a:t>
            </a:r>
            <a:r>
              <a:rPr lang="en" sz="1100" u="sng">
                <a:solidFill>
                  <a:schemeClr val="hlink"/>
                </a:solidFill>
                <a:hlinkClick r:id="rId3"/>
              </a:rPr>
              <a:t>A12 - international exhibits</a:t>
            </a:r>
            <a:r>
              <a:rPr lang="en" sz="1100">
                <a:solidFill>
                  <a:schemeClr val="dk1"/>
                </a:solidFill>
              </a:rPr>
              <a:t>.</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Cognitive dissonance drafting during day - museum exhibit openings on nights and weekends.</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Installations with new media artists.</a:t>
            </a:r>
            <a:endParaRPr sz="1100">
              <a:solidFill>
                <a:schemeClr val="dk1"/>
              </a:solidFill>
            </a:endParaRPr>
          </a:p>
          <a:p>
            <a:pPr marL="0" lvl="0" indent="0" algn="l" rtl="0">
              <a:spcBef>
                <a:spcPts val="0"/>
              </a:spcBef>
              <a:spcAft>
                <a:spcPts val="0"/>
              </a:spcAft>
              <a:buClr>
                <a:schemeClr val="dk1"/>
              </a:buClr>
              <a:buSzPts val="1100"/>
              <a:buFont typeface="Arial"/>
              <a:buNone/>
            </a:pPr>
            <a:r>
              <a:rPr lang="en" sz="1100" b="1">
                <a:solidFill>
                  <a:schemeClr val="dk1"/>
                </a:solidFill>
              </a:rPr>
              <a:t>(b) Medical practice</a:t>
            </a:r>
            <a:endParaRPr sz="1100" b="1">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requires many years of very competitive education, residency years, specialization, etc. </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seemed like less flexible professional training compared to design. --&gt; hmm less likely to leave sector?</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mapped to fewer interests of mine. --&gt; more hobbies?</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much more structured days and schedule.... Nights, weekends, etc.</a:t>
            </a:r>
            <a:endParaRPr sz="1100">
              <a:solidFill>
                <a:schemeClr val="dk1"/>
              </a:solidFill>
            </a:endParaRPr>
          </a:p>
          <a:p>
            <a:pPr marL="0" lvl="0" indent="0" algn="l" rtl="0">
              <a:spcBef>
                <a:spcPts val="0"/>
              </a:spcBef>
              <a:spcAft>
                <a:spcPts val="0"/>
              </a:spcAft>
              <a:buClr>
                <a:schemeClr val="dk1"/>
              </a:buClr>
              <a:buSzPts val="1100"/>
              <a:buFont typeface="Arial"/>
              <a:buNone/>
            </a:pPr>
            <a:endParaRPr sz="1100">
              <a:solidFill>
                <a:schemeClr val="dk1"/>
              </a:solidFill>
            </a:endParaRPr>
          </a:p>
          <a:p>
            <a:pPr marL="0" lvl="0" indent="0" algn="l" rtl="0">
              <a:spcBef>
                <a:spcPts val="0"/>
              </a:spcBef>
              <a:spcAft>
                <a:spcPts val="0"/>
              </a:spcAft>
              <a:buClr>
                <a:schemeClr val="dk1"/>
              </a:buClr>
              <a:buSzPts val="1100"/>
              <a:buFont typeface="Arial"/>
              <a:buNone/>
            </a:pPr>
            <a:r>
              <a:rPr lang="en" sz="1100" b="1">
                <a:solidFill>
                  <a:schemeClr val="dk1"/>
                </a:solidFill>
              </a:rPr>
              <a:t>(c) Design researcher. </a:t>
            </a:r>
            <a:r>
              <a:rPr lang="en" sz="1100">
                <a:solidFill>
                  <a:schemeClr val="dk1"/>
                </a:solidFill>
              </a:rPr>
              <a:t>This is part of my current job. My active research areas are listed here.</a:t>
            </a:r>
            <a:endParaRPr sz="1100">
              <a:solidFill>
                <a:schemeClr val="dk1"/>
              </a:solidFill>
            </a:endParaRPr>
          </a:p>
          <a:p>
            <a:pPr marL="0" lvl="0" indent="0" algn="l" rtl="0">
              <a:spcBef>
                <a:spcPts val="0"/>
              </a:spcBef>
              <a:spcAft>
                <a:spcPts val="0"/>
              </a:spcAft>
              <a:buClr>
                <a:schemeClr val="dk1"/>
              </a:buClr>
              <a:buSzPts val="1100"/>
              <a:buFont typeface="Arial"/>
              <a:buNone/>
            </a:pPr>
            <a:r>
              <a:rPr lang="en" sz="1100" u="sng">
                <a:solidFill>
                  <a:srgbClr val="1155CC"/>
                </a:solidFill>
                <a:hlinkClick r:id="rId4"/>
              </a:rPr>
              <a:t>https://www.learningenvironmentslab.org/member/peter-scupelli/</a:t>
            </a:r>
            <a:endParaRPr sz="1100">
              <a:solidFill>
                <a:schemeClr val="dk1"/>
              </a:solidFill>
            </a:endParaRPr>
          </a:p>
          <a:p>
            <a:pPr marL="0" lvl="0" indent="0" algn="l" rtl="0">
              <a:spcBef>
                <a:spcPts val="0"/>
              </a:spcBef>
              <a:spcAft>
                <a:spcPts val="0"/>
              </a:spcAft>
              <a:buClr>
                <a:schemeClr val="dk1"/>
              </a:buClr>
              <a:buSzPts val="1100"/>
              <a:buFont typeface="Arial"/>
              <a:buNone/>
            </a:pPr>
            <a:endParaRPr sz="1100">
              <a:solidFill>
                <a:schemeClr val="dk1"/>
              </a:solidFill>
            </a:endParaRPr>
          </a:p>
          <a:p>
            <a:pPr marL="0" lvl="0" indent="0" algn="l" rtl="0">
              <a:spcBef>
                <a:spcPts val="0"/>
              </a:spcBef>
              <a:spcAft>
                <a:spcPts val="0"/>
              </a:spcAft>
              <a:buClr>
                <a:schemeClr val="dk1"/>
              </a:buClr>
              <a:buSzPts val="1100"/>
              <a:buFont typeface="Arial"/>
              <a:buNone/>
            </a:pPr>
            <a:r>
              <a:rPr lang="en" sz="1100" b="1">
                <a:solidFill>
                  <a:schemeClr val="dk1"/>
                </a:solidFill>
              </a:rPr>
              <a:t>(d) Healthcare researcher. </a:t>
            </a:r>
            <a:r>
              <a:rPr lang="en" sz="1100">
                <a:solidFill>
                  <a:schemeClr val="dk1"/>
                </a:solidFill>
              </a:rPr>
              <a:t>I never studied medicine. So this is a future that I didn’t  deeply explore. </a:t>
            </a:r>
            <a:endParaRPr sz="1100">
              <a:solidFill>
                <a:schemeClr val="dk1"/>
              </a:solidFill>
            </a:endParaRPr>
          </a:p>
          <a:p>
            <a:pPr marL="0" lvl="0" indent="0" algn="l" rtl="0">
              <a:spcBef>
                <a:spcPts val="0"/>
              </a:spcBef>
              <a:spcAft>
                <a:spcPts val="0"/>
              </a:spcAft>
              <a:buClr>
                <a:schemeClr val="dk1"/>
              </a:buClr>
              <a:buSzPts val="1100"/>
              <a:buFont typeface="Arial"/>
              <a:buNone/>
            </a:pPr>
            <a:r>
              <a:rPr lang="en" sz="1100">
                <a:solidFill>
                  <a:schemeClr val="dk1"/>
                </a:solidFill>
              </a:rPr>
              <a:t>Except that my doctoral research was about Surgical Suites. So I did get to do research on healthcare.</a:t>
            </a:r>
            <a:endParaRPr sz="1100">
              <a:solidFill>
                <a:schemeClr val="dk1"/>
              </a:solidFill>
            </a:endParaRPr>
          </a:p>
          <a:p>
            <a:pPr marL="0" lvl="0" indent="0" algn="l" rtl="0">
              <a:spcBef>
                <a:spcPts val="0"/>
              </a:spcBef>
              <a:spcAft>
                <a:spcPts val="0"/>
              </a:spcAft>
              <a:buClr>
                <a:schemeClr val="dk1"/>
              </a:buClr>
              <a:buSzPts val="1100"/>
              <a:buFont typeface="Arial"/>
              <a:buNone/>
            </a:pPr>
            <a:r>
              <a:rPr lang="en" sz="1100" i="1">
                <a:solidFill>
                  <a:schemeClr val="dk1"/>
                </a:solidFill>
              </a:rPr>
              <a:t>Designing information hotspots for surgical suites: How architecture, artifacts, and people’s behavior converge to support coordination. Here is a </a:t>
            </a:r>
            <a:r>
              <a:rPr lang="en" sz="1100" i="1" u="sng">
                <a:solidFill>
                  <a:srgbClr val="1155CC"/>
                </a:solidFill>
                <a:hlinkClick r:id="rId5"/>
              </a:rPr>
              <a:t>copy</a:t>
            </a:r>
            <a:r>
              <a:rPr lang="en" sz="1100" i="1">
                <a:solidFill>
                  <a:schemeClr val="dk1"/>
                </a:solidFill>
              </a:rPr>
              <a:t> if you want to read it. </a:t>
            </a:r>
            <a:endParaRPr sz="1100" i="1">
              <a:solidFill>
                <a:schemeClr val="dk1"/>
              </a:solidFill>
            </a:endParaRPr>
          </a:p>
          <a:p>
            <a:pPr marL="0" lvl="0" indent="0" algn="l" rtl="0">
              <a:spcBef>
                <a:spcPts val="0"/>
              </a:spcBef>
              <a:spcAft>
                <a:spcPts val="0"/>
              </a:spcAft>
              <a:buClr>
                <a:schemeClr val="dk1"/>
              </a:buClr>
              <a:buSzPts val="1100"/>
              <a:buFont typeface="Arial"/>
              <a:buNone/>
            </a:pPr>
            <a:r>
              <a:rPr lang="en" sz="1100">
                <a:solidFill>
                  <a:schemeClr val="dk1"/>
                </a:solidFill>
              </a:rPr>
              <a:t>I also spent two years working with professor Kristin Hughes on obesity prevention on her project called Fitwits. </a:t>
            </a:r>
            <a:r>
              <a:rPr lang="en" sz="1100" u="sng">
                <a:solidFill>
                  <a:srgbClr val="1155CC"/>
                </a:solidFill>
                <a:hlinkClick r:id="rId6"/>
              </a:rPr>
              <a:t>http://www.cmu.edu/homepage/health/2010/summer/the-fitwits-zones.shtml</a:t>
            </a:r>
            <a:endParaRPr sz="1100">
              <a:solidFill>
                <a:schemeClr val="dk1"/>
              </a:solidFill>
            </a:endParaRPr>
          </a:p>
          <a:p>
            <a:pPr marL="0" lvl="0" indent="0" algn="l" rtl="0">
              <a:spcBef>
                <a:spcPts val="0"/>
              </a:spcBef>
              <a:spcAft>
                <a:spcPts val="0"/>
              </a:spcAft>
              <a:buClr>
                <a:schemeClr val="dk1"/>
              </a:buClr>
              <a:buSzPts val="1100"/>
              <a:buFont typeface="Arial"/>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b="1">
                <a:solidFill>
                  <a:schemeClr val="dk1"/>
                </a:solidFill>
              </a:rPr>
              <a:t>Step 5. Select one of the four alternative personal futures you are most interested in exploring further.</a:t>
            </a:r>
            <a:endParaRPr sz="1400"/>
          </a:p>
          <a:p>
            <a:pPr marL="0" lvl="0" indent="0" algn="l" rtl="0">
              <a:spcBef>
                <a:spcPts val="0"/>
              </a:spcBef>
              <a:spcAft>
                <a:spcPts val="16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Stop Here. We will pick this up on Thursday.</a:t>
            </a:r>
            <a:endParaRPr/>
          </a:p>
        </p:txBody>
      </p:sp>
      <p:pic>
        <p:nvPicPr>
          <p:cNvPr id="92" name="Google Shape;92;p18"/>
          <p:cNvPicPr preferRelativeResize="0"/>
          <p:nvPr/>
        </p:nvPicPr>
        <p:blipFill>
          <a:blip r:embed="rId3">
            <a:alphaModFix/>
          </a:blip>
          <a:stretch>
            <a:fillRect/>
          </a:stretch>
        </p:blipFill>
        <p:spPr>
          <a:xfrm>
            <a:off x="2515350" y="1017725"/>
            <a:ext cx="3820977" cy="382097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99" name="Google Shape;99;p19"/>
          <p:cNvPicPr preferRelativeResize="0"/>
          <p:nvPr/>
        </p:nvPicPr>
        <p:blipFill>
          <a:blip r:embed="rId3">
            <a:alphaModFix/>
          </a:blip>
          <a:stretch>
            <a:fillRect/>
          </a:stretch>
        </p:blipFill>
        <p:spPr>
          <a:xfrm>
            <a:off x="0" y="10788"/>
            <a:ext cx="9144000" cy="51219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20330"/>
        </a:solidFill>
        <a:effectLst/>
      </p:bgPr>
    </p:bg>
    <p:spTree>
      <p:nvGrpSpPr>
        <p:cNvPr id="1" name="Shape 103"/>
        <p:cNvGrpSpPr/>
        <p:nvPr/>
      </p:nvGrpSpPr>
      <p:grpSpPr>
        <a:xfrm>
          <a:off x="0" y="0"/>
          <a:ext cx="0" cy="0"/>
          <a:chOff x="0" y="0"/>
          <a:chExt cx="0" cy="0"/>
        </a:xfrm>
      </p:grpSpPr>
      <p:pic>
        <p:nvPicPr>
          <p:cNvPr id="104" name="Google Shape;104;p20"/>
          <p:cNvPicPr preferRelativeResize="0"/>
          <p:nvPr/>
        </p:nvPicPr>
        <p:blipFill rotWithShape="1">
          <a:blip r:embed="rId3">
            <a:alphaModFix/>
          </a:blip>
          <a:srcRect r="1068"/>
          <a:stretch/>
        </p:blipFill>
        <p:spPr>
          <a:xfrm>
            <a:off x="1240450" y="222525"/>
            <a:ext cx="6591701" cy="46984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highlight>
                  <a:srgbClr val="FFFFFF"/>
                </a:highlight>
              </a:rPr>
              <a:t>Step 7 :: What is the social structure that you imagine in your personal future? </a:t>
            </a:r>
            <a:endParaRPr/>
          </a:p>
        </p:txBody>
      </p:sp>
      <p:sp>
        <p:nvSpPr>
          <p:cNvPr id="110" name="Google Shape;110;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900"/>
              </a:spcBef>
              <a:spcAft>
                <a:spcPts val="900"/>
              </a:spcAft>
              <a:buClr>
                <a:schemeClr val="dk1"/>
              </a:buClr>
              <a:buSzPts val="1100"/>
              <a:buFont typeface="Arial"/>
              <a:buNone/>
            </a:pPr>
            <a:r>
              <a:rPr lang="en" sz="1200">
                <a:highlight>
                  <a:srgbClr val="FFFFFF"/>
                </a:highlight>
              </a:rPr>
              <a:t>Step 8 :: What is the worldview that you imagine embodied in your personal future? Is that a desirable or unhelpful worldview? In other words, would you be happy inhabiting that worldview? </a:t>
            </a:r>
            <a:endParaRPr/>
          </a:p>
        </p:txBody>
      </p:sp>
      <p:sp>
        <p:nvSpPr>
          <p:cNvPr id="116" name="Google Shape;116;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sz="1200">
              <a:solidFill>
                <a:schemeClr val="dk1"/>
              </a:solidFill>
              <a:highlight>
                <a:srgbClr val="FFFFFF"/>
              </a:highlight>
            </a:endParaRPr>
          </a:p>
          <a:p>
            <a:pPr marL="0" lvl="0" indent="0" algn="l" rtl="0">
              <a:spcBef>
                <a:spcPts val="1000"/>
              </a:spcBef>
              <a:spcAft>
                <a:spcPts val="16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900"/>
              </a:spcBef>
              <a:spcAft>
                <a:spcPts val="900"/>
              </a:spcAft>
              <a:buClr>
                <a:schemeClr val="dk1"/>
              </a:buClr>
              <a:buSzPts val="1100"/>
              <a:buFont typeface="Arial"/>
              <a:buNone/>
            </a:pPr>
            <a:r>
              <a:rPr lang="en" sz="1200">
                <a:highlight>
                  <a:srgbClr val="FFFFFF"/>
                </a:highlight>
              </a:rPr>
              <a:t>Step 9 :: What are the myths and stories that you imagine in your personal future? Are those desirable myths and stories for you? Do you feel motivated by the myths and stories or are you demotivated by them?</a:t>
            </a:r>
            <a:endParaRPr/>
          </a:p>
        </p:txBody>
      </p:sp>
      <p:sp>
        <p:nvSpPr>
          <p:cNvPr id="122" name="Google Shape;122;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1247</Words>
  <Application>Microsoft Macintosh PowerPoint</Application>
  <PresentationFormat>On-screen Show (16:9)</PresentationFormat>
  <Paragraphs>94</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Comic Sans MS</vt:lpstr>
      <vt:lpstr>Simple Light</vt:lpstr>
      <vt:lpstr>(your name) personal futures</vt:lpstr>
      <vt:lpstr>PowerPoint Presentation</vt:lpstr>
      <vt:lpstr>PowerPoint Presentation</vt:lpstr>
      <vt:lpstr>PowerPoint Presentation</vt:lpstr>
      <vt:lpstr>PowerPoint Presentation</vt:lpstr>
      <vt:lpstr>PowerPoint Presentation</vt:lpstr>
      <vt:lpstr>Stop Here. We will pick this up on Thursday.</vt:lpstr>
      <vt:lpstr>PowerPoint Presentation</vt:lpstr>
      <vt:lpstr>PowerPoint Presentation</vt:lpstr>
      <vt:lpstr>Step 7 :: What is the social structure that you imagine in your personal future? </vt:lpstr>
      <vt:lpstr>Step 8 :: What is the worldview that you imagine embodied in your personal future? Is that a desirable or unhelpful worldview? In other words, would you be happy inhabiting that worldview? </vt:lpstr>
      <vt:lpstr>Step 9 :: What are the myths and stories that you imagine in your personal future? Are those desirable myths and stories for you? Do you feel motivated by the myths and stories or are you demotivated by them?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name) personal futures</dc:title>
  <cp:lastModifiedBy>Microsoft Office User</cp:lastModifiedBy>
  <cp:revision>3</cp:revision>
  <dcterms:modified xsi:type="dcterms:W3CDTF">2019-10-21T15:51:17Z</dcterms:modified>
</cp:coreProperties>
</file>