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E8ED6A5-E7B1-44F8-9F86-52468A46E6DC}">
  <a:tblStyle styleId="{0E8ED6A5-E7B1-44F8-9F86-52468A46E6D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orldgbc.org/news-media/saint-gobain-build-%E2%80%9Cpositive-energy%E2%80%9D-home-masdar-city" TargetMode="External"/><Relationship Id="rId3" Type="http://schemas.openxmlformats.org/officeDocument/2006/relationships/hyperlink" Target="https://en.wikipedia.org/wiki/Masdar_City"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sdar.ae/en/masdar-city/the-city"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lzq9YMsPP8" TargetMode="External"/><Relationship Id="rId3" Type="http://schemas.openxmlformats.org/officeDocument/2006/relationships/hyperlink" Target="https://masdar.ae/en/masdar-city/the-cit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rup.com/projects/masdar-city"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neywell.com/en-us/newsroom/news/2017/09/welcome-to-masdar-city"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ssbytes.com/know-masdar-city-worlds-first-zero-carbon-city/"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ulfnews.com/business/retail/city-centre-in-masdar-to-open-in-q2-2019-1.2194816"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onstructionweekonline.com/article-42556-majid-al-futtaim-to-open-new-mall-in-masdar-city"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ssbytes.com/know-masdar-city-worlds-first-zero-carbon-city/"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3400c8a3c3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400c8a3c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https://www.worldgbc.org/news-media/saint-gobain-build-%E2%80%9Cpositive-energy%E2%80%9D-home-masdar-city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More details:</a:t>
            </a:r>
            <a:endParaRPr/>
          </a:p>
          <a:p>
            <a:pPr indent="0" lvl="0" marL="0" rtl="0" algn="l">
              <a:spcBef>
                <a:spcPts val="0"/>
              </a:spcBef>
              <a:spcAft>
                <a:spcPts val="0"/>
              </a:spcAft>
              <a:buNone/>
            </a:pPr>
            <a:r>
              <a:rPr lang="en" u="sng">
                <a:solidFill>
                  <a:schemeClr val="hlink"/>
                </a:solidFill>
                <a:hlinkClick r:id="rId3"/>
              </a:rPr>
              <a:t>https://en.wikipedia.org/wiki/Masdar_City</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3400c8a3c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400c8a3c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a:solidFill>
                  <a:schemeClr val="dk1"/>
                </a:solidFill>
              </a:rPr>
              <a:t>Reference: </a:t>
            </a:r>
            <a:r>
              <a:rPr lang="en" u="sng">
                <a:solidFill>
                  <a:schemeClr val="accent5"/>
                </a:solidFill>
                <a:hlinkClick r:id="rId2"/>
              </a:rPr>
              <a:t>https://masdar.ae/en/masdar-city/the-city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3400c8a3c3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400c8a3c3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u="sng">
                <a:solidFill>
                  <a:schemeClr val="accent5"/>
                </a:solidFill>
                <a:hlinkClick r:id="rId2"/>
              </a:rPr>
              <a:t>https://youtu.be/Llzq9YMsPP8</a:t>
            </a:r>
            <a:endParaRPr/>
          </a:p>
          <a:p>
            <a:pPr indent="0" lvl="0" marL="0" rtl="0" algn="l">
              <a:lnSpc>
                <a:spcPct val="115000"/>
              </a:lnSpc>
              <a:spcBef>
                <a:spcPts val="1600"/>
              </a:spcBef>
              <a:spcAft>
                <a:spcPts val="0"/>
              </a:spcAft>
              <a:buNone/>
            </a:pPr>
            <a:r>
              <a:rPr lang="en"/>
              <a:t>Reference: </a:t>
            </a:r>
            <a:r>
              <a:rPr lang="en" u="sng">
                <a:solidFill>
                  <a:schemeClr val="hlink"/>
                </a:solidFill>
                <a:hlinkClick r:id="rId3"/>
              </a:rPr>
              <a:t>https://masdar.ae/en/masdar-city/the-city</a:t>
            </a:r>
            <a:endParaRPr/>
          </a:p>
          <a:p>
            <a:pPr indent="0" lvl="0" marL="0" rtl="0" algn="l">
              <a:lnSpc>
                <a:spcPct val="115000"/>
              </a:lnSpc>
              <a:spcBef>
                <a:spcPts val="1600"/>
              </a:spcBef>
              <a:spcAft>
                <a:spcPts val="160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https://www.arup.com/projects/masdar-city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g3400c8a3c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400c8a3c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https://www.honeywell.com/en-us/newsroom/news/2017/09/welcome-to-masdar-city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3400c8a3c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400c8a3c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https://fossbytes.com/know-masdar-city-worlds-first-zero-carbon-city/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3400c8a3c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400c8a3c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https://gulfnews.com/business/retail/city-centre-in-masdar-to-open-in-q2-2019-1.2194816</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3400c8a3c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400c8a3c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https://www.constructionweekonline.com/article-42556-majid-al-futtaim-to-open-new-mall-in-masdar-city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3400c8a3c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00c8a3c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https://fossbytes.com/know-masdar-city-worlds-first-zero-carbon-city/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3400c8a3c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400c8a3c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Masdar design activity: You’ve just seen the SHELL documentary on the Masdar pilot city. Imagine that Masdar wants to grow to accommodate 3 million people. (a) Critically analyse what you just saw in Masdar according to the STEEP forces.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3400c8a3c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400c8a3c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Identify one aspect, problem, opportunity, or issue that is of interest to you to explore further through the lens design. What aspect of the current Masdar pilot do you think would have difficulty scaling to 3 million people?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3400c8a3c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400c8a3c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Sketch a problem storyboard for what a day in the life experience might be like in Masdar with the problem or issue you identified. Provide captions for each frame.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3400c8a3c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400c8a3c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Provide a solution storyboard of what the improved experience you identified above might be like in Masdar. In short, what would a day-in-a-life look like if the problem you identified were solved. Provide captions for each frame.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3400c8a3c3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00c8a3c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34014cc8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4014cc8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highlight>
                  <a:srgbClr val="FFFFFF"/>
                </a:highlight>
              </a:rPr>
              <a:t>Step (6)</a:t>
            </a:r>
            <a:r>
              <a:rPr lang="en" sz="1200">
                <a:solidFill>
                  <a:schemeClr val="dk1"/>
                </a:solidFill>
                <a:highlight>
                  <a:srgbClr val="FFFFFF"/>
                </a:highlight>
              </a:rPr>
              <a:t> </a:t>
            </a:r>
            <a:r>
              <a:rPr b="1" lang="en" sz="1200">
                <a:solidFill>
                  <a:schemeClr val="dk1"/>
                </a:solidFill>
                <a:highlight>
                  <a:srgbClr val="FFFFFF"/>
                </a:highlight>
              </a:rPr>
              <a:t>Masdar</a:t>
            </a:r>
            <a:r>
              <a:rPr lang="en" sz="1200">
                <a:solidFill>
                  <a:schemeClr val="dk1"/>
                </a:solidFill>
                <a:highlight>
                  <a:srgbClr val="FFFFFF"/>
                </a:highlight>
              </a:rPr>
              <a:t> choose one of your concepts from Step 5. The one you find most interesting and inspiring (or are curious to develop). </a:t>
            </a:r>
            <a:endParaRPr sz="1200">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Work at home to further explore and develop the concept. </a:t>
            </a:r>
            <a:endParaRPr sz="1200">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Create an 11x17 paper representation that you can bring to class on Tuesday and pin-up, Bring a digital picture of it as well (You'll need to upload the digital image);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youtu.be/Llzq9YMsPP8"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775607"/>
            <a:ext cx="9143998" cy="3592285"/>
          </a:xfrm>
          <a:prstGeom prst="rect">
            <a:avLst/>
          </a:prstGeom>
          <a:noFill/>
          <a:ln>
            <a:noFill/>
          </a:ln>
        </p:spPr>
      </p:pic>
      <p:sp>
        <p:nvSpPr>
          <p:cNvPr id="55" name="Google Shape;55;p13"/>
          <p:cNvSpPr txBox="1"/>
          <p:nvPr>
            <p:ph idx="4294967295" type="ctrTitle"/>
          </p:nvPr>
        </p:nvSpPr>
        <p:spPr>
          <a:xfrm>
            <a:off x="395100" y="2862700"/>
            <a:ext cx="8520600" cy="108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Masdar city</a:t>
            </a:r>
            <a:endParaRPr>
              <a:solidFill>
                <a:srgbClr val="FFFFFF"/>
              </a:solidFill>
            </a:endParaRPr>
          </a:p>
        </p:txBody>
      </p:sp>
      <p:sp>
        <p:nvSpPr>
          <p:cNvPr id="56" name="Google Shape;56;p13"/>
          <p:cNvSpPr txBox="1"/>
          <p:nvPr>
            <p:ph idx="4294967295" type="subTitle"/>
          </p:nvPr>
        </p:nvSpPr>
        <p:spPr>
          <a:xfrm>
            <a:off x="395100" y="3821950"/>
            <a:ext cx="8520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FFFFFF"/>
                </a:solidFill>
              </a:rPr>
              <a:t>A sustainable city near in the United Arab Emirates</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0" y="19123"/>
            <a:ext cx="9143999" cy="51052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txBox="1"/>
          <p:nvPr>
            <p:ph idx="1" type="body"/>
          </p:nvPr>
        </p:nvSpPr>
        <p:spPr>
          <a:xfrm>
            <a:off x="3660800" y="25717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https://youtu.be/Llzq9YMsPP8</a:t>
            </a:r>
            <a:endParaRPr/>
          </a:p>
        </p:txBody>
      </p:sp>
      <p:pic>
        <p:nvPicPr>
          <p:cNvPr id="70" name="Google Shape;70;p15"/>
          <p:cNvPicPr preferRelativeResize="0"/>
          <p:nvPr/>
        </p:nvPicPr>
        <p:blipFill>
          <a:blip r:embed="rId4">
            <a:alphaModFix/>
          </a:blip>
          <a:stretch>
            <a:fillRect/>
          </a:stretch>
        </p:blipFill>
        <p:spPr>
          <a:xfrm>
            <a:off x="0" y="257"/>
            <a:ext cx="9143999" cy="51429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pic>
        <p:nvPicPr>
          <p:cNvPr id="75" name="Google Shape;75;p1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2" name="Google Shape;82;p17"/>
          <p:cNvPicPr preferRelativeResize="0"/>
          <p:nvPr/>
        </p:nvPicPr>
        <p:blipFill>
          <a:blip r:embed="rId3">
            <a:alphaModFix/>
          </a:blip>
          <a:stretch>
            <a:fillRect/>
          </a:stretch>
        </p:blipFill>
        <p:spPr>
          <a:xfrm>
            <a:off x="0" y="0"/>
            <a:ext cx="9807521"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89" name="Google Shape;89;p18"/>
          <p:cNvPicPr preferRelativeResize="0"/>
          <p:nvPr/>
        </p:nvPicPr>
        <p:blipFill>
          <a:blip r:embed="rId3">
            <a:alphaModFix/>
          </a:blip>
          <a:stretch>
            <a:fillRect/>
          </a:stretch>
        </p:blipFill>
        <p:spPr>
          <a:xfrm>
            <a:off x="0" y="0"/>
            <a:ext cx="9143999" cy="540053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4911500" y="4589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objectives</a:t>
            </a:r>
            <a:endParaRPr/>
          </a:p>
        </p:txBody>
      </p:sp>
      <p:sp>
        <p:nvSpPr>
          <p:cNvPr id="95" name="Google Shape;95;p19"/>
          <p:cNvSpPr txBox="1"/>
          <p:nvPr>
            <p:ph idx="1" type="body"/>
          </p:nvPr>
        </p:nvSpPr>
        <p:spPr>
          <a:xfrm>
            <a:off x="4572000" y="1152475"/>
            <a:ext cx="4260300" cy="3416400"/>
          </a:xfrm>
          <a:prstGeom prst="rect">
            <a:avLst/>
          </a:prstGeom>
        </p:spPr>
        <p:txBody>
          <a:bodyPr anchorCtr="0" anchor="t" bIns="91425" lIns="91425" spcFirstLastPara="1" rIns="91425" wrap="square" tIns="91425">
            <a:noAutofit/>
          </a:bodyPr>
          <a:lstStyle/>
          <a:p>
            <a:pPr indent="-317500" lvl="0" marL="457200" rtl="0" algn="l">
              <a:spcBef>
                <a:spcPts val="1200"/>
              </a:spcBef>
              <a:spcAft>
                <a:spcPts val="0"/>
              </a:spcAft>
              <a:buClr>
                <a:schemeClr val="dk1"/>
              </a:buClr>
              <a:buSzPts val="1400"/>
              <a:buAutoNum type="arabicPeriod"/>
            </a:pPr>
            <a:r>
              <a:rPr lang="en" sz="1400">
                <a:solidFill>
                  <a:schemeClr val="dk1"/>
                </a:solidFill>
              </a:rPr>
              <a:t>Critically analyze a future signal such as Masdar according to five STEEP forces of change.</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 sz="1400">
                <a:solidFill>
                  <a:schemeClr val="dk1"/>
                </a:solidFill>
              </a:rPr>
              <a:t>Identify a challenge or problem that has implications for the people who will live in Masdar in 2050 should it grow to 3 million inhabitants.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 sz="1400">
                <a:solidFill>
                  <a:schemeClr val="dk1"/>
                </a:solidFill>
              </a:rPr>
              <a:t>Design specific solutions to the problem that will make those people’s lives better.</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 sz="1400">
                <a:solidFill>
                  <a:schemeClr val="dk1"/>
                </a:solidFill>
              </a:rPr>
              <a:t>Use a storyboard sketch to propose your design solution to the Masdar creators.</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en" sz="1400">
                <a:solidFill>
                  <a:schemeClr val="dk1"/>
                </a:solidFill>
              </a:rPr>
              <a:t>Brainstorm five concepts related to the problem/solution you identified.</a:t>
            </a:r>
            <a:endParaRPr sz="1400">
              <a:solidFill>
                <a:schemeClr val="dk1"/>
              </a:solidFill>
            </a:endParaRPr>
          </a:p>
          <a:p>
            <a:pPr indent="0" lvl="0" marL="0" rtl="0" algn="l">
              <a:spcBef>
                <a:spcPts val="1200"/>
              </a:spcBef>
              <a:spcAft>
                <a:spcPts val="1600"/>
              </a:spcAft>
              <a:buNone/>
            </a:pPr>
            <a:r>
              <a:t/>
            </a:r>
            <a:endParaRPr sz="1400"/>
          </a:p>
        </p:txBody>
      </p:sp>
      <p:pic>
        <p:nvPicPr>
          <p:cNvPr id="96" name="Google Shape;96;p19"/>
          <p:cNvPicPr preferRelativeResize="0"/>
          <p:nvPr/>
        </p:nvPicPr>
        <p:blipFill>
          <a:blip r:embed="rId3">
            <a:alphaModFix/>
          </a:blip>
          <a:stretch>
            <a:fillRect/>
          </a:stretch>
        </p:blipFill>
        <p:spPr>
          <a:xfrm>
            <a:off x="194075" y="1152475"/>
            <a:ext cx="4267200" cy="320324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5002800" y="445025"/>
            <a:ext cx="3829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Evaluation criteria</a:t>
            </a:r>
            <a:endParaRPr/>
          </a:p>
        </p:txBody>
      </p:sp>
      <p:sp>
        <p:nvSpPr>
          <p:cNvPr id="102" name="Google Shape;102;p20"/>
          <p:cNvSpPr txBox="1"/>
          <p:nvPr>
            <p:ph idx="1" type="body"/>
          </p:nvPr>
        </p:nvSpPr>
        <p:spPr>
          <a:xfrm>
            <a:off x="4572000" y="1152475"/>
            <a:ext cx="4260300" cy="3416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Clr>
                <a:schemeClr val="dk1"/>
              </a:buClr>
              <a:buSzPts val="1100"/>
              <a:buFont typeface="Arial"/>
              <a:buNone/>
            </a:pPr>
            <a:r>
              <a:rPr lang="en" sz="1200">
                <a:solidFill>
                  <a:schemeClr val="dk1"/>
                </a:solidFill>
              </a:rPr>
              <a:t>(1)   Student provides pros and cons for all five STEEP forces.</a:t>
            </a:r>
            <a:endParaRPr sz="1200">
              <a:solidFill>
                <a:schemeClr val="dk1"/>
              </a:solidFill>
            </a:endParaRPr>
          </a:p>
          <a:p>
            <a:pPr indent="0" lvl="0" marL="457200" rtl="0" algn="l">
              <a:spcBef>
                <a:spcPts val="1200"/>
              </a:spcBef>
              <a:spcAft>
                <a:spcPts val="0"/>
              </a:spcAft>
              <a:buClr>
                <a:schemeClr val="dk1"/>
              </a:buClr>
              <a:buSzPts val="1100"/>
              <a:buFont typeface="Arial"/>
              <a:buNone/>
            </a:pPr>
            <a:r>
              <a:rPr lang="en" sz="1200">
                <a:solidFill>
                  <a:schemeClr val="dk1"/>
                </a:solidFill>
              </a:rPr>
              <a:t>(2)   Student identifies an interesting and concrete aspect, problem, opportunity, or issue</a:t>
            </a:r>
            <a:endParaRPr sz="1200">
              <a:solidFill>
                <a:schemeClr val="dk1"/>
              </a:solidFill>
            </a:endParaRPr>
          </a:p>
          <a:p>
            <a:pPr indent="0" lvl="0" marL="457200" rtl="0" algn="l">
              <a:spcBef>
                <a:spcPts val="1200"/>
              </a:spcBef>
              <a:spcAft>
                <a:spcPts val="0"/>
              </a:spcAft>
              <a:buClr>
                <a:schemeClr val="dk1"/>
              </a:buClr>
              <a:buSzPts val="1100"/>
              <a:buFont typeface="Arial"/>
              <a:buNone/>
            </a:pPr>
            <a:r>
              <a:rPr lang="en" sz="1200">
                <a:solidFill>
                  <a:schemeClr val="dk1"/>
                </a:solidFill>
              </a:rPr>
              <a:t>(3)   Student storyboards a day-in-the-life experience with the problem they identified for Masdar.</a:t>
            </a:r>
            <a:endParaRPr sz="1200">
              <a:solidFill>
                <a:schemeClr val="dk1"/>
              </a:solidFill>
            </a:endParaRPr>
          </a:p>
          <a:p>
            <a:pPr indent="0" lvl="0" marL="457200" rtl="0" algn="l">
              <a:spcBef>
                <a:spcPts val="1200"/>
              </a:spcBef>
              <a:spcAft>
                <a:spcPts val="0"/>
              </a:spcAft>
              <a:buClr>
                <a:schemeClr val="dk1"/>
              </a:buClr>
              <a:buSzPts val="1100"/>
              <a:buFont typeface="Arial"/>
              <a:buNone/>
            </a:pPr>
            <a:r>
              <a:rPr lang="en" sz="1200">
                <a:solidFill>
                  <a:schemeClr val="dk1"/>
                </a:solidFill>
              </a:rPr>
              <a:t>(4)   Student storyboards a day-in-the-life revised experience with the problem they identified for Masdar.</a:t>
            </a:r>
            <a:endParaRPr sz="1200">
              <a:solidFill>
                <a:schemeClr val="dk1"/>
              </a:solidFill>
            </a:endParaRPr>
          </a:p>
          <a:p>
            <a:pPr indent="0" lvl="0" marL="457200" rtl="0" algn="l">
              <a:spcBef>
                <a:spcPts val="1200"/>
              </a:spcBef>
              <a:spcAft>
                <a:spcPts val="0"/>
              </a:spcAft>
              <a:buClr>
                <a:schemeClr val="dk1"/>
              </a:buClr>
              <a:buSzPts val="1100"/>
              <a:buFont typeface="Arial"/>
              <a:buNone/>
            </a:pPr>
            <a:r>
              <a:rPr lang="en" sz="1200">
                <a:solidFill>
                  <a:schemeClr val="dk1"/>
                </a:solidFill>
              </a:rPr>
              <a:t>(5)   Student provides five concept ideas for new products or services. There is a sketch for each concept and caption to describe.</a:t>
            </a:r>
            <a:endParaRPr sz="1200">
              <a:solidFill>
                <a:schemeClr val="dk1"/>
              </a:solidFill>
            </a:endParaRPr>
          </a:p>
          <a:p>
            <a:pPr indent="0" lvl="0" marL="0" rtl="0" algn="l">
              <a:spcBef>
                <a:spcPts val="1200"/>
              </a:spcBef>
              <a:spcAft>
                <a:spcPts val="1600"/>
              </a:spcAft>
              <a:buNone/>
            </a:pPr>
            <a:r>
              <a:t/>
            </a:r>
            <a:endParaRPr sz="1200"/>
          </a:p>
        </p:txBody>
      </p:sp>
      <p:pic>
        <p:nvPicPr>
          <p:cNvPr id="103" name="Google Shape;103;p20"/>
          <p:cNvPicPr preferRelativeResize="0"/>
          <p:nvPr/>
        </p:nvPicPr>
        <p:blipFill>
          <a:blip r:embed="rId3">
            <a:alphaModFix/>
          </a:blip>
          <a:stretch>
            <a:fillRect/>
          </a:stretch>
        </p:blipFill>
        <p:spPr>
          <a:xfrm>
            <a:off x="152400" y="1361775"/>
            <a:ext cx="4794500" cy="299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0" name="Google Shape;110;p2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a:t>
            </a:r>
            <a:r>
              <a:rPr lang="en" sz="1800"/>
              <a:t>What might be some pros and cons of Masdar from a STEEP perspective? Fill in the table below.</a:t>
            </a:r>
            <a:endParaRPr sz="1800"/>
          </a:p>
          <a:p>
            <a:pPr indent="0" lvl="0" marL="0" rtl="0" algn="l">
              <a:spcBef>
                <a:spcPts val="0"/>
              </a:spcBef>
              <a:spcAft>
                <a:spcPts val="0"/>
              </a:spcAft>
              <a:buNone/>
            </a:pPr>
            <a:r>
              <a:t/>
            </a:r>
            <a:endParaRPr/>
          </a:p>
        </p:txBody>
      </p:sp>
      <p:graphicFrame>
        <p:nvGraphicFramePr>
          <p:cNvPr id="116" name="Google Shape;116;p22"/>
          <p:cNvGraphicFramePr/>
          <p:nvPr/>
        </p:nvGraphicFramePr>
        <p:xfrm>
          <a:off x="395575" y="1465600"/>
          <a:ext cx="3000000" cy="3000000"/>
        </p:xfrm>
        <a:graphic>
          <a:graphicData uri="http://schemas.openxmlformats.org/drawingml/2006/table">
            <a:tbl>
              <a:tblPr>
                <a:noFill/>
                <a:tableStyleId>{0E8ED6A5-E7B1-44F8-9F86-52468A46E6DC}</a:tableStyleId>
              </a:tblPr>
              <a:tblGrid>
                <a:gridCol w="2744000"/>
                <a:gridCol w="2678975"/>
                <a:gridCol w="2678975"/>
              </a:tblGrid>
              <a:tr h="554275">
                <a:tc>
                  <a:txBody>
                    <a:bodyPr/>
                    <a:lstStyle/>
                    <a:p>
                      <a:pPr indent="0" lvl="0" marL="0" rtl="0" algn="l">
                        <a:lnSpc>
                          <a:spcPct val="115000"/>
                        </a:lnSpc>
                        <a:spcBef>
                          <a:spcPts val="0"/>
                        </a:spcBef>
                        <a:spcAft>
                          <a:spcPts val="0"/>
                        </a:spcAft>
                        <a:buNone/>
                      </a:pPr>
                      <a:r>
                        <a:rPr b="1" lang="en"/>
                        <a:t>STEEP</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Pros</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Cons</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554275">
                <a:tc>
                  <a:txBody>
                    <a:bodyPr/>
                    <a:lstStyle/>
                    <a:p>
                      <a:pPr indent="0" lvl="0" marL="0" rtl="0" algn="l">
                        <a:lnSpc>
                          <a:spcPct val="115000"/>
                        </a:lnSpc>
                        <a:spcBef>
                          <a:spcPts val="0"/>
                        </a:spcBef>
                        <a:spcAft>
                          <a:spcPts val="0"/>
                        </a:spcAft>
                        <a:buNone/>
                      </a:pPr>
                      <a:r>
                        <a:rPr b="1" lang="en"/>
                        <a:t>Social</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554275">
                <a:tc>
                  <a:txBody>
                    <a:bodyPr/>
                    <a:lstStyle/>
                    <a:p>
                      <a:pPr indent="0" lvl="0" marL="0" rtl="0" algn="l">
                        <a:lnSpc>
                          <a:spcPct val="115000"/>
                        </a:lnSpc>
                        <a:spcBef>
                          <a:spcPts val="0"/>
                        </a:spcBef>
                        <a:spcAft>
                          <a:spcPts val="0"/>
                        </a:spcAft>
                        <a:buNone/>
                      </a:pPr>
                      <a:r>
                        <a:rPr b="1" lang="en"/>
                        <a:t>Technological</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554275">
                <a:tc>
                  <a:txBody>
                    <a:bodyPr/>
                    <a:lstStyle/>
                    <a:p>
                      <a:pPr indent="0" lvl="0" marL="0" rtl="0" algn="l">
                        <a:lnSpc>
                          <a:spcPct val="115000"/>
                        </a:lnSpc>
                        <a:spcBef>
                          <a:spcPts val="0"/>
                        </a:spcBef>
                        <a:spcAft>
                          <a:spcPts val="0"/>
                        </a:spcAft>
                        <a:buNone/>
                      </a:pPr>
                      <a:r>
                        <a:rPr b="1" lang="en"/>
                        <a:t>Economic</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554275">
                <a:tc>
                  <a:txBody>
                    <a:bodyPr/>
                    <a:lstStyle/>
                    <a:p>
                      <a:pPr indent="0" lvl="0" marL="0" rtl="0" algn="l">
                        <a:lnSpc>
                          <a:spcPct val="115000"/>
                        </a:lnSpc>
                        <a:spcBef>
                          <a:spcPts val="0"/>
                        </a:spcBef>
                        <a:spcAft>
                          <a:spcPts val="0"/>
                        </a:spcAft>
                        <a:buNone/>
                      </a:pPr>
                      <a:r>
                        <a:rPr b="1" lang="en"/>
                        <a:t>Environmental</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t>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554275">
                <a:tc>
                  <a:txBody>
                    <a:bodyPr/>
                    <a:lstStyle/>
                    <a:p>
                      <a:pPr indent="0" lvl="0" marL="0" rtl="0" algn="l">
                        <a:lnSpc>
                          <a:spcPct val="115000"/>
                        </a:lnSpc>
                        <a:spcBef>
                          <a:spcPts val="0"/>
                        </a:spcBef>
                        <a:spcAft>
                          <a:spcPts val="0"/>
                        </a:spcAft>
                        <a:buNone/>
                      </a:pPr>
                      <a:r>
                        <a:rPr b="1" lang="en"/>
                        <a:t>Political</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Design opportunities</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Write your answer right here for the question in the speakers notes.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Problem Storyboard</a:t>
            </a:r>
            <a:endParaRPr/>
          </a:p>
        </p:txBody>
      </p:sp>
      <p:graphicFrame>
        <p:nvGraphicFramePr>
          <p:cNvPr id="128" name="Google Shape;128;p24"/>
          <p:cNvGraphicFramePr/>
          <p:nvPr/>
        </p:nvGraphicFramePr>
        <p:xfrm>
          <a:off x="1159900" y="1355725"/>
          <a:ext cx="3000000" cy="3000000"/>
        </p:xfrm>
        <a:graphic>
          <a:graphicData uri="http://schemas.openxmlformats.org/drawingml/2006/table">
            <a:tbl>
              <a:tblPr>
                <a:noFill/>
                <a:tableStyleId>{0E8ED6A5-E7B1-44F8-9F86-52468A46E6DC}</a:tableStyleId>
              </a:tblPr>
              <a:tblGrid>
                <a:gridCol w="2354900"/>
                <a:gridCol w="2366300"/>
                <a:gridCol w="2366300"/>
              </a:tblGrid>
              <a:tr h="2508450">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
        <p:nvSpPr>
          <p:cNvPr id="129" name="Google Shape;129;p24"/>
          <p:cNvSpPr txBox="1"/>
          <p:nvPr/>
        </p:nvSpPr>
        <p:spPr>
          <a:xfrm>
            <a:off x="120900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1. Explain what is going on the the first frame.</a:t>
            </a:r>
            <a:endParaRPr/>
          </a:p>
        </p:txBody>
      </p:sp>
      <p:sp>
        <p:nvSpPr>
          <p:cNvPr id="130" name="Google Shape;130;p24"/>
          <p:cNvSpPr txBox="1"/>
          <p:nvPr/>
        </p:nvSpPr>
        <p:spPr>
          <a:xfrm>
            <a:off x="355075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2. Explain what is going on the the first frame.</a:t>
            </a:r>
            <a:endParaRPr/>
          </a:p>
        </p:txBody>
      </p:sp>
      <p:sp>
        <p:nvSpPr>
          <p:cNvPr id="131" name="Google Shape;131;p24"/>
          <p:cNvSpPr txBox="1"/>
          <p:nvPr/>
        </p:nvSpPr>
        <p:spPr>
          <a:xfrm>
            <a:off x="594160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3. Explain what is going on the the first frame.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Solution Storyboard</a:t>
            </a:r>
            <a:endParaRPr/>
          </a:p>
        </p:txBody>
      </p:sp>
      <p:graphicFrame>
        <p:nvGraphicFramePr>
          <p:cNvPr id="137" name="Google Shape;137;p25"/>
          <p:cNvGraphicFramePr/>
          <p:nvPr/>
        </p:nvGraphicFramePr>
        <p:xfrm>
          <a:off x="1159900" y="1355725"/>
          <a:ext cx="3000000" cy="3000000"/>
        </p:xfrm>
        <a:graphic>
          <a:graphicData uri="http://schemas.openxmlformats.org/drawingml/2006/table">
            <a:tbl>
              <a:tblPr>
                <a:noFill/>
                <a:tableStyleId>{0E8ED6A5-E7B1-44F8-9F86-52468A46E6DC}</a:tableStyleId>
              </a:tblPr>
              <a:tblGrid>
                <a:gridCol w="2354900"/>
                <a:gridCol w="2366300"/>
                <a:gridCol w="2366300"/>
              </a:tblGrid>
              <a:tr h="2508450">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 </a:t>
                      </a:r>
                      <a:endParaRPr sz="1200">
                        <a:latin typeface="Calibri"/>
                        <a:ea typeface="Calibri"/>
                        <a:cs typeface="Calibri"/>
                        <a:sym typeface="Calibri"/>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
        <p:nvSpPr>
          <p:cNvPr id="138" name="Google Shape;138;p25"/>
          <p:cNvSpPr txBox="1"/>
          <p:nvPr/>
        </p:nvSpPr>
        <p:spPr>
          <a:xfrm>
            <a:off x="120900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1. Explain what is going on the the first frame.</a:t>
            </a:r>
            <a:endParaRPr/>
          </a:p>
        </p:txBody>
      </p:sp>
      <p:sp>
        <p:nvSpPr>
          <p:cNvPr id="139" name="Google Shape;139;p25"/>
          <p:cNvSpPr txBox="1"/>
          <p:nvPr/>
        </p:nvSpPr>
        <p:spPr>
          <a:xfrm>
            <a:off x="355075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2. Explain what is going on the the first frame.</a:t>
            </a:r>
            <a:endParaRPr/>
          </a:p>
        </p:txBody>
      </p:sp>
      <p:sp>
        <p:nvSpPr>
          <p:cNvPr id="140" name="Google Shape;140;p25"/>
          <p:cNvSpPr txBox="1"/>
          <p:nvPr/>
        </p:nvSpPr>
        <p:spPr>
          <a:xfrm>
            <a:off x="5941600" y="4016125"/>
            <a:ext cx="2305800" cy="7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Caption frame 3. Explain what is going on the the first frame.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Brainstorm five concepts for products or services that solve the problems you’ve identified.</a:t>
            </a:r>
            <a:endParaRPr/>
          </a:p>
          <a:p>
            <a:pPr indent="0" lvl="0" marL="0" rtl="0" algn="l">
              <a:spcBef>
                <a:spcPts val="0"/>
              </a:spcBef>
              <a:spcAft>
                <a:spcPts val="0"/>
              </a:spcAft>
              <a:buNone/>
            </a:pPr>
            <a:r>
              <a:t/>
            </a:r>
            <a:endParaRPr/>
          </a:p>
        </p:txBody>
      </p:sp>
      <p:sp>
        <p:nvSpPr>
          <p:cNvPr id="146" name="Google Shape;146;p26"/>
          <p:cNvSpPr txBox="1"/>
          <p:nvPr>
            <p:ph idx="1" type="body"/>
          </p:nvPr>
        </p:nvSpPr>
        <p:spPr>
          <a:xfrm>
            <a:off x="311700" y="1598125"/>
            <a:ext cx="8520600" cy="297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Number your concepts, and copy this slide as many times as needed.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Homework</a:t>
            </a:r>
            <a:endParaRPr/>
          </a:p>
        </p:txBody>
      </p:sp>
      <p:sp>
        <p:nvSpPr>
          <p:cNvPr id="152" name="Google Shape;152;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Add images of your process </a:t>
            </a:r>
            <a:r>
              <a:rPr lang="en"/>
              <a:t>sketches</a:t>
            </a:r>
            <a:r>
              <a:rPr lang="en"/>
              <a:t> here.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