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C3D688F8-84E3-45AB-B7D1-25CCF8829355}">
  <a:tblStyle styleId="{C3D688F8-84E3-45AB-B7D1-25CCF882935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etiennemalapert.com/#the-city-of-possibilities"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iscmagazine.com/author/jimdator/" TargetMode="External"/><Relationship Id="rId3" Type="http://schemas.openxmlformats.org/officeDocument/2006/relationships/hyperlink" Target="http://www.futures.hawaii.edu/publications/future-generations/Caring4FutureGenerations2007.pdf"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Masdar_City"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astcompany.com/3061187/a-rare-tour-of-masdar-the-failed-smart-city-in-the-arabian-desert" TargetMode="External"/><Relationship Id="rId3" Type="http://schemas.openxmlformats.org/officeDocument/2006/relationships/hyperlink" Target="https://www.digitaltrends.com/cool-tech/masdar-green-city-adu-dhabi-failure/" TargetMode="External"/><Relationship Id="rId4" Type="http://schemas.openxmlformats.org/officeDocument/2006/relationships/hyperlink" Target="https://www.popsci.com/masdar-city-ghost-town-or-green-lab/" TargetMode="External"/><Relationship Id="rId5" Type="http://schemas.openxmlformats.org/officeDocument/2006/relationships/hyperlink" Target="https://www.theguardian.com/environment/2016/feb/16/masdars-zero-carbon-dream-could-become-worlds-first-green-gh"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Masdar_City#Design_and_intent" TargetMode="External"/><Relationship Id="rId3" Type="http://schemas.openxmlformats.org/officeDocument/2006/relationships/hyperlink" Target="https://web.archive.org/web/20131213234856/http://www.prtconsulting.com/blog/index.php/2010/10/16/why-has-masdar-personal-rapid-transit-prt-been-scaled-back/" TargetMode="External"/><Relationship Id="rId4" Type="http://schemas.openxmlformats.org/officeDocument/2006/relationships/hyperlink" Target="https://en.wikipedia.org/wiki/Masdar_City#Renewable_resources" TargetMode="External"/><Relationship Id="rId11" Type="http://schemas.openxmlformats.org/officeDocument/2006/relationships/hyperlink" Target="https://masdar.ae/en/masdar-city/business-at-masdar-city" TargetMode="External"/><Relationship Id="rId10" Type="http://schemas.openxmlformats.org/officeDocument/2006/relationships/hyperlink" Target="https://news.masdar.ae/en/news/2019/06/18/12/34/masdar-city---a-template-for-sustainable-urban-development" TargetMode="External"/><Relationship Id="rId12" Type="http://schemas.openxmlformats.org/officeDocument/2006/relationships/hyperlink" Target="https://www.companyincorporationdubai.com/masdar-city" TargetMode="External"/><Relationship Id="rId9" Type="http://schemas.openxmlformats.org/officeDocument/2006/relationships/hyperlink" Target="https://news.masdar.ae/en/news/2019/08/26/12/49/public-art-of-the-sustainable-city" TargetMode="External"/><Relationship Id="rId5" Type="http://schemas.openxmlformats.org/officeDocument/2006/relationships/hyperlink" Target="https://abudhabisustainabilityweek.com/en/the-week/opening-ceremony" TargetMode="External"/><Relationship Id="rId6" Type="http://schemas.openxmlformats.org/officeDocument/2006/relationships/hyperlink" Target="https://news.masdar.ae/en/youth" TargetMode="External"/><Relationship Id="rId7" Type="http://schemas.openxmlformats.org/officeDocument/2006/relationships/hyperlink" Target="https://news.masdar.ae/" TargetMode="External"/><Relationship Id="rId8" Type="http://schemas.openxmlformats.org/officeDocument/2006/relationships/hyperlink" Target="https://www.mubadala.com/en/what-we-do/renewables/masdar-city"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609344c66b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09344c66b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credits: </a:t>
            </a:r>
            <a:r>
              <a:rPr lang="en" u="sng">
                <a:solidFill>
                  <a:schemeClr val="hlink"/>
                </a:solidFill>
                <a:hlinkClick r:id="rId2"/>
              </a:rPr>
              <a:t>http://www.etiennemalapert.com/#the-city-of-possibilities</a:t>
            </a:r>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Photographer</a:t>
            </a:r>
            <a:r>
              <a:rPr lang="en">
                <a:solidFill>
                  <a:schemeClr val="dk1"/>
                </a:solidFill>
                <a:latin typeface="Courier New"/>
                <a:ea typeface="Courier New"/>
                <a:cs typeface="Courier New"/>
                <a:sym typeface="Courier New"/>
              </a:rPr>
              <a:t> Etienne Malapert says “</a:t>
            </a:r>
            <a:r>
              <a:rPr lang="en">
                <a:solidFill>
                  <a:schemeClr val="dk1"/>
                </a:solidFill>
                <a:latin typeface="Courier New"/>
                <a:ea typeface="Courier New"/>
                <a:cs typeface="Courier New"/>
                <a:sym typeface="Courier New"/>
              </a:rPr>
              <a:t>In 2006, the United Arab Emirates (UAE) decided to undertake the crazy project of building an entire city in the middle of the desert. Masdar City’s first aim is to reach 0% CO2 emissions and be recognized as a “Green City”. London architectural firm Foster + partners designed this huge project, at a time of growing environmental concerns, especially about energy consumption and pollution. Despite holding a major share in global oil and gas production, the United Arab Emirates wish to change their image to showcase green technology and so called clean energy. Located 25 km south from Abu Dhabi, Masdar City is destined to be within the next 15 years the first self-ecological city in the world, with a population of 50,000 and a business hub of 1,500. Currently, only a few buildings have already emerged from the sand, including a scientific university, research laboratories and offices of major multinational corporations such as Siemens. The country launched the Masdar project as part of an economic policy shift called Economic Vision 2030, based on renewable energy and complex denser made research and developments. Following this trend, the government, in collaboration with UAE Oil Company, one of the world most influential one, have invested nearly $20 billion in the project. The real purpose of this commercial association is to establish the UAE as a pioneer in the renewable energy sector to complement its current status of “major oil exporter”. The beginning of the 21th century forces human-kind into a mutation stage of its evolution. Despite the need to shift paradigms towards greener economies and energy transition, no one can ignore this contradiction in terms: the world’s flag ship for green urbanism is spirited forward by one of the world’s largest producer of “black gold”.”</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609344c66b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609344c66b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https://miscmagazine.com/author/jimdator/</a:t>
            </a:r>
            <a:endParaRPr/>
          </a:p>
          <a:p>
            <a:pPr indent="0" lvl="0" marL="0" rtl="0" algn="l">
              <a:spcBef>
                <a:spcPts val="0"/>
              </a:spcBef>
              <a:spcAft>
                <a:spcPts val="0"/>
              </a:spcAft>
              <a:buClr>
                <a:schemeClr val="dk1"/>
              </a:buClr>
              <a:buSzPts val="1100"/>
              <a:buFont typeface="Arial"/>
              <a:buNone/>
            </a:pPr>
            <a:r>
              <a:rPr lang="en">
                <a:solidFill>
                  <a:schemeClr val="dk1"/>
                </a:solidFill>
              </a:rPr>
              <a:t>Reference: </a:t>
            </a:r>
            <a:r>
              <a:rPr lang="en" u="sng">
                <a:solidFill>
                  <a:schemeClr val="accent5"/>
                </a:solidFill>
                <a:hlinkClick r:id="rId3"/>
              </a:rPr>
              <a:t>http://www.futures.hawaii.edu/publications/future-generations/Caring4FutureGenerations2007.pdf</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609344c66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609344c66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Based on your current understanding of Jim Dator’s </a:t>
            </a:r>
            <a:r>
              <a:rPr lang="en"/>
              <a:t>article “Caring for Future Generations” (2007) How do you think the Masdar project engages with our obligations to future generations?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future generations Jim Dator says</a:t>
            </a:r>
            <a:r>
              <a:rPr lang="en" sz="1200"/>
              <a:t> “</a:t>
            </a:r>
            <a:r>
              <a:rPr lang="en" sz="1200">
                <a:solidFill>
                  <a:srgbClr val="241D1D"/>
                </a:solidFill>
                <a:highlight>
                  <a:srgbClr val="FFFFFF"/>
                </a:highlight>
              </a:rPr>
              <a:t>By “future generations” we mean all future life, everywhere, and forever--from here to eternity. And not just human life, but all future life of all kinds.”</a:t>
            </a:r>
            <a:endParaRPr sz="1200">
              <a:solidFill>
                <a:srgbClr val="241D1D"/>
              </a:solidFill>
              <a:highlight>
                <a:srgbClr val="FFFFFF"/>
              </a:highlight>
            </a:endParaRPr>
          </a:p>
          <a:p>
            <a:pPr indent="0" lvl="0" marL="0" rtl="0" algn="l">
              <a:spcBef>
                <a:spcPts val="0"/>
              </a:spcBef>
              <a:spcAft>
                <a:spcPts val="0"/>
              </a:spcAft>
              <a:buNone/>
            </a:pPr>
            <a:r>
              <a:t/>
            </a:r>
            <a:endParaRPr sz="1200">
              <a:solidFill>
                <a:srgbClr val="241D1D"/>
              </a:solidFill>
              <a:highlight>
                <a:srgbClr val="FFFFFF"/>
              </a:highlight>
            </a:endParaRPr>
          </a:p>
          <a:p>
            <a:pPr indent="0" lvl="0" marL="0" rtl="0" algn="l">
              <a:spcBef>
                <a:spcPts val="0"/>
              </a:spcBef>
              <a:spcAft>
                <a:spcPts val="0"/>
              </a:spcAft>
              <a:buNone/>
            </a:pPr>
            <a:r>
              <a:rPr lang="en" sz="1200">
                <a:solidFill>
                  <a:srgbClr val="241D1D"/>
                </a:solidFill>
                <a:highlight>
                  <a:srgbClr val="FFFFFF"/>
                </a:highlight>
              </a:rPr>
              <a:t>Here is some relevant information on Masdar City:</a:t>
            </a:r>
            <a:endParaRPr sz="1200">
              <a:solidFill>
                <a:srgbClr val="241D1D"/>
              </a:solidFill>
              <a:highlight>
                <a:srgbClr val="FFFFFF"/>
              </a:highlight>
            </a:endParaRPr>
          </a:p>
          <a:p>
            <a:pPr indent="0" lvl="0" marL="0" rtl="0" algn="l">
              <a:spcBef>
                <a:spcPts val="0"/>
              </a:spcBef>
              <a:spcAft>
                <a:spcPts val="0"/>
              </a:spcAft>
              <a:buNone/>
            </a:pPr>
            <a:r>
              <a:rPr lang="en" u="sng">
                <a:solidFill>
                  <a:schemeClr val="hlink"/>
                </a:solidFill>
                <a:hlinkClick r:id="rId2"/>
              </a:rPr>
              <a:t>https://en.wikipedia.org/wiki/Masdar_City</a:t>
            </a:r>
            <a:endParaRPr sz="1200">
              <a:solidFill>
                <a:srgbClr val="241D1D"/>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609344c66b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609344c66b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63636"/>
              </a:lnSpc>
              <a:spcBef>
                <a:spcPts val="600"/>
              </a:spcBef>
              <a:spcAft>
                <a:spcPts val="1000"/>
              </a:spcAft>
              <a:buNone/>
            </a:pPr>
            <a:r>
              <a:rPr lang="en" sz="1200">
                <a:solidFill>
                  <a:srgbClr val="241D1D"/>
                </a:solidFill>
                <a:highlight>
                  <a:srgbClr val="FFFFFF"/>
                </a:highlight>
              </a:rPr>
              <a:t>*</a:t>
            </a:r>
            <a:r>
              <a:rPr lang="en" sz="1200">
                <a:solidFill>
                  <a:srgbClr val="241D1D"/>
                </a:solidFill>
                <a:highlight>
                  <a:srgbClr val="FFFFFF"/>
                </a:highlight>
              </a:rPr>
              <a:t>By “future generations” we mean all future life, everywhere, and forever--from here to eternity. And not just human life, but all future life of all kinds.</a:t>
            </a: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609344c66b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609344c66b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a:p>
            <a:pPr indent="0" lvl="0" marL="0" rtl="0" algn="l">
              <a:spcBef>
                <a:spcPts val="0"/>
              </a:spcBef>
              <a:spcAft>
                <a:spcPts val="0"/>
              </a:spcAft>
              <a:buNone/>
            </a:pPr>
            <a:r>
              <a:rPr lang="en" u="sng">
                <a:solidFill>
                  <a:schemeClr val="hlink"/>
                </a:solidFill>
                <a:hlinkClick r:id="rId2"/>
              </a:rPr>
              <a:t>https://www.fastcompany.com/3061187/a-rare-tour-of-masdar-the-failed-smart-city-in-the-arabian-desert</a:t>
            </a:r>
            <a:endParaRPr/>
          </a:p>
          <a:p>
            <a:pPr indent="0" lvl="0" marL="0" rtl="0" algn="l">
              <a:spcBef>
                <a:spcPts val="0"/>
              </a:spcBef>
              <a:spcAft>
                <a:spcPts val="0"/>
              </a:spcAft>
              <a:buNone/>
            </a:pPr>
            <a:r>
              <a:rPr lang="en" u="sng">
                <a:solidFill>
                  <a:schemeClr val="hlink"/>
                </a:solidFill>
                <a:hlinkClick r:id="rId3"/>
              </a:rPr>
              <a:t>https://www.digitaltrends.com/cool-tech/masdar-green-city-adu-dhabi-failure/</a:t>
            </a:r>
            <a:endParaRPr/>
          </a:p>
          <a:p>
            <a:pPr indent="0" lvl="0" marL="0" rtl="0" algn="l">
              <a:spcBef>
                <a:spcPts val="0"/>
              </a:spcBef>
              <a:spcAft>
                <a:spcPts val="0"/>
              </a:spcAft>
              <a:buNone/>
            </a:pPr>
            <a:r>
              <a:rPr lang="en" u="sng">
                <a:solidFill>
                  <a:schemeClr val="hlink"/>
                </a:solidFill>
                <a:hlinkClick r:id="rId4"/>
              </a:rPr>
              <a:t>https://www.popsci.com/masdar-city-ghost-town-or-green-lab/</a:t>
            </a:r>
            <a:endParaRPr/>
          </a:p>
          <a:p>
            <a:pPr indent="0" lvl="0" marL="0" rtl="0" algn="l">
              <a:spcBef>
                <a:spcPts val="0"/>
              </a:spcBef>
              <a:spcAft>
                <a:spcPts val="0"/>
              </a:spcAft>
              <a:buNone/>
            </a:pPr>
            <a:r>
              <a:rPr lang="en" u="sng">
                <a:solidFill>
                  <a:schemeClr val="hlink"/>
                </a:solidFill>
                <a:hlinkClick r:id="rId5"/>
              </a:rPr>
              <a:t>https://www.theguardian.com/environment/2016/feb/16/masdars-zero-carbon-dream-could-become-worlds-first-green-gh</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609344c66b_2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609344c66b_2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Things didn’t really go as planned in Masdar. Below are at least three aspects: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2008 Global recession </a:t>
            </a:r>
            <a:r>
              <a:rPr lang="en" u="sng">
                <a:solidFill>
                  <a:schemeClr val="accent5"/>
                </a:solidFill>
                <a:hlinkClick r:id="rId2"/>
              </a:rPr>
              <a:t>https://en.wikipedia.org/wiki/Masdar_City#Design_and_intent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PRT mobility scaled back </a:t>
            </a:r>
            <a:r>
              <a:rPr lang="en" u="sng">
                <a:solidFill>
                  <a:schemeClr val="accent5"/>
                </a:solidFill>
                <a:hlinkClick r:id="rId3"/>
              </a:rPr>
              <a:t>https://web.archive.org/web/20131213234856/http://www.prtconsulting.com/blog/index.php/2010/10/16/why-has-masdar-personal-rapid-transit-prt-been-scaled-back/</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Net Zero Carbon </a:t>
            </a:r>
            <a:r>
              <a:rPr lang="en" u="sng">
                <a:solidFill>
                  <a:schemeClr val="accent5"/>
                </a:solidFill>
                <a:hlinkClick r:id="rId4"/>
              </a:rPr>
              <a:t>https://en.wikipedia.org/wiki/Masdar_City#Renewable_resources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Masdar successes:</a:t>
            </a:r>
            <a:endParaRPr>
              <a:solidFill>
                <a:schemeClr val="dk1"/>
              </a:solidFill>
            </a:endParaRPr>
          </a:p>
          <a:p>
            <a:pPr indent="-298450" lvl="0" marL="457200" rtl="0" algn="l">
              <a:spcBef>
                <a:spcPts val="0"/>
              </a:spcBef>
              <a:spcAft>
                <a:spcPts val="0"/>
              </a:spcAft>
              <a:buSzPts val="1100"/>
              <a:buChar char="●"/>
            </a:pPr>
            <a:r>
              <a:rPr lang="en" u="sng">
                <a:solidFill>
                  <a:schemeClr val="hlink"/>
                </a:solidFill>
                <a:hlinkClick r:id="rId5"/>
              </a:rPr>
              <a:t>https://abudhabisustainabilityweek.com/en/the-week/opening-ceremony</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6"/>
              </a:rPr>
              <a:t>https://news.masdar.ae/en/youth</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7"/>
              </a:rPr>
              <a:t>https://news.masdar.ae/</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8"/>
              </a:rPr>
              <a:t>https://www.mubadala.com/en/what-we-do/renewables/masdar-city</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9"/>
              </a:rPr>
              <a:t>https://news.masdar.ae/en/news/2019/08/26/12/49/public-art-of-the-sustainable-city</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10"/>
              </a:rPr>
              <a:t>https://news.masdar.ae/en/news/2019/06/18/12/34/masdar-city---a-template-for-sustainable-urban-development</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11"/>
              </a:rPr>
              <a:t>https://masdar.ae/en/masdar-city/business-at-masdar-city</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12"/>
              </a:rPr>
              <a:t>https://www.companyincorporationdubai.com/masdar-city</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609344c66b_1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09344c66b_1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the Dator’s three laws about futures to guide your thinking in the next slides...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609344c66b_26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609344c66b_26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200">
                <a:solidFill>
                  <a:schemeClr val="dk2"/>
                </a:solidFill>
              </a:rPr>
              <a:t>Hint the STEEP forces can help you think of different futures. E.g., for example the economic downturn of 2008 impacted the economic factors of Masdar City as it was being built. What technological factors may have impacted the PRTs? What is the current political climate and what are alternatives for the future?</a:t>
            </a: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609344c66b_1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609344c66b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200">
                <a:solidFill>
                  <a:schemeClr val="dk2"/>
                </a:solidFill>
              </a:rPr>
              <a:t>Hint the STEEP forces can help you think of different futures. E.g., for example the economic downturn of 2008 impacted the economic factors of Masdar City as it was being built. What technological factors may have impacted the PRTs? What is the current political climate and what are alternatives for the future?</a:t>
            </a: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609344c66b_1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609344c66b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200">
                <a:solidFill>
                  <a:schemeClr val="dk2"/>
                </a:solidFill>
              </a:rPr>
              <a:t>Hint the STEEP forces can help you think of different futures. E.g., for example the economic downturn of 2008 impacted the economic factors of Masdar City as it was being built. What technological factors may have impacted the PRTs? What is the current political climate and what are alternatives for the future?</a:t>
            </a:r>
            <a:endParaRP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609344c66b_1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609344c66b_1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200">
                <a:solidFill>
                  <a:schemeClr val="dk2"/>
                </a:solidFill>
              </a:rPr>
              <a:t>Hint the STEEP forces can help you think of different futures. E.g., for example the economic downturn of 2008 impacted the economic factors of Masdar City as it was being built. What technological factors may have impacted the PRTs? What is the current political climate and what are alternatives for the future?</a:t>
            </a:r>
            <a:endParaRP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7.png"/><Relationship Id="rId6"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futures.hawaii.edu/publications/futures-studies/WhatFSis1995.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2571750"/>
            <a:ext cx="3219204" cy="2571749"/>
          </a:xfrm>
          <a:prstGeom prst="rect">
            <a:avLst/>
          </a:prstGeom>
          <a:noFill/>
          <a:ln>
            <a:noFill/>
          </a:ln>
        </p:spPr>
      </p:pic>
      <p:pic>
        <p:nvPicPr>
          <p:cNvPr id="55" name="Google Shape;55;p13"/>
          <p:cNvPicPr preferRelativeResize="0"/>
          <p:nvPr/>
        </p:nvPicPr>
        <p:blipFill>
          <a:blip r:embed="rId4">
            <a:alphaModFix/>
          </a:blip>
          <a:stretch>
            <a:fillRect/>
          </a:stretch>
        </p:blipFill>
        <p:spPr>
          <a:xfrm>
            <a:off x="4772039" y="-4150"/>
            <a:ext cx="2059950" cy="2580026"/>
          </a:xfrm>
          <a:prstGeom prst="rect">
            <a:avLst/>
          </a:prstGeom>
          <a:noFill/>
          <a:ln>
            <a:noFill/>
          </a:ln>
        </p:spPr>
      </p:pic>
      <p:pic>
        <p:nvPicPr>
          <p:cNvPr id="56" name="Google Shape;56;p13"/>
          <p:cNvPicPr preferRelativeResize="0"/>
          <p:nvPr/>
        </p:nvPicPr>
        <p:blipFill>
          <a:blip r:embed="rId5">
            <a:alphaModFix/>
          </a:blip>
          <a:stretch>
            <a:fillRect/>
          </a:stretch>
        </p:blipFill>
        <p:spPr>
          <a:xfrm>
            <a:off x="2460022" y="-4162"/>
            <a:ext cx="2059950" cy="2580066"/>
          </a:xfrm>
          <a:prstGeom prst="rect">
            <a:avLst/>
          </a:prstGeom>
          <a:noFill/>
          <a:ln>
            <a:noFill/>
          </a:ln>
        </p:spPr>
      </p:pic>
      <p:pic>
        <p:nvPicPr>
          <p:cNvPr id="57" name="Google Shape;57;p13"/>
          <p:cNvPicPr preferRelativeResize="0"/>
          <p:nvPr/>
        </p:nvPicPr>
        <p:blipFill>
          <a:blip r:embed="rId6">
            <a:alphaModFix/>
          </a:blip>
          <a:stretch>
            <a:fillRect/>
          </a:stretch>
        </p:blipFill>
        <p:spPr>
          <a:xfrm>
            <a:off x="3155224" y="2567593"/>
            <a:ext cx="3219200" cy="2575909"/>
          </a:xfrm>
          <a:prstGeom prst="rect">
            <a:avLst/>
          </a:prstGeom>
          <a:noFill/>
          <a:ln>
            <a:noFill/>
          </a:ln>
        </p:spPr>
      </p:pic>
      <p:pic>
        <p:nvPicPr>
          <p:cNvPr id="58" name="Google Shape;58;p13"/>
          <p:cNvPicPr preferRelativeResize="0"/>
          <p:nvPr/>
        </p:nvPicPr>
        <p:blipFill>
          <a:blip r:embed="rId7">
            <a:alphaModFix/>
          </a:blip>
          <a:stretch>
            <a:fillRect/>
          </a:stretch>
        </p:blipFill>
        <p:spPr>
          <a:xfrm>
            <a:off x="6236226" y="2571750"/>
            <a:ext cx="3219200" cy="2581046"/>
          </a:xfrm>
          <a:prstGeom prst="rect">
            <a:avLst/>
          </a:prstGeom>
          <a:noFill/>
          <a:ln>
            <a:noFill/>
          </a:ln>
        </p:spPr>
      </p:pic>
      <p:pic>
        <p:nvPicPr>
          <p:cNvPr id="59" name="Google Shape;59;p13"/>
          <p:cNvPicPr preferRelativeResize="0"/>
          <p:nvPr/>
        </p:nvPicPr>
        <p:blipFill>
          <a:blip r:embed="rId8">
            <a:alphaModFix/>
          </a:blip>
          <a:stretch>
            <a:fillRect/>
          </a:stretch>
        </p:blipFill>
        <p:spPr>
          <a:xfrm>
            <a:off x="7084050" y="0"/>
            <a:ext cx="2059945" cy="2571750"/>
          </a:xfrm>
          <a:prstGeom prst="rect">
            <a:avLst/>
          </a:prstGeom>
          <a:noFill/>
          <a:ln>
            <a:noFill/>
          </a:ln>
        </p:spPr>
      </p:pic>
      <p:sp>
        <p:nvSpPr>
          <p:cNvPr id="60" name="Google Shape;60;p13"/>
          <p:cNvSpPr txBox="1"/>
          <p:nvPr/>
        </p:nvSpPr>
        <p:spPr>
          <a:xfrm>
            <a:off x="0" y="499575"/>
            <a:ext cx="2551500" cy="15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Obligations to future generations</a:t>
            </a:r>
            <a:endParaRPr sz="3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111900" y="101250"/>
            <a:ext cx="1905000" cy="1905000"/>
          </a:xfrm>
          <a:prstGeom prst="rect">
            <a:avLst/>
          </a:prstGeom>
          <a:noFill/>
          <a:ln>
            <a:noFill/>
          </a:ln>
        </p:spPr>
      </p:pic>
      <p:sp>
        <p:nvSpPr>
          <p:cNvPr id="66" name="Google Shape;66;p14"/>
          <p:cNvSpPr txBox="1"/>
          <p:nvPr/>
        </p:nvSpPr>
        <p:spPr>
          <a:xfrm>
            <a:off x="3257050" y="101250"/>
            <a:ext cx="5571000" cy="4974900"/>
          </a:xfrm>
          <a:prstGeom prst="rect">
            <a:avLst/>
          </a:prstGeom>
          <a:noFill/>
          <a:ln>
            <a:noFill/>
          </a:ln>
        </p:spPr>
        <p:txBody>
          <a:bodyPr anchorCtr="0" anchor="t" bIns="91425" lIns="91425" spcFirstLastPara="1" rIns="91425" wrap="square" tIns="91425">
            <a:noAutofit/>
          </a:bodyPr>
          <a:lstStyle/>
          <a:p>
            <a:pPr indent="0" lvl="0" marL="171450" rtl="0" algn="l">
              <a:lnSpc>
                <a:spcPct val="115000"/>
              </a:lnSpc>
              <a:spcBef>
                <a:spcPts val="0"/>
              </a:spcBef>
              <a:spcAft>
                <a:spcPts val="0"/>
              </a:spcAft>
              <a:buNone/>
            </a:pPr>
            <a:r>
              <a:rPr lang="en" sz="1600">
                <a:solidFill>
                  <a:srgbClr val="241D1D"/>
                </a:solidFill>
                <a:highlight>
                  <a:srgbClr val="FFFFFF"/>
                </a:highlight>
              </a:rPr>
              <a:t>Whatever the truth of the matter here, we are for the first time faced with a new ethical question for which neither the wisdom of our ancestors nor the advocates of continual progress have a satisfying answer. And that ethical question is: “</a:t>
            </a:r>
            <a:r>
              <a:rPr b="1" lang="en" sz="1600">
                <a:solidFill>
                  <a:srgbClr val="241D1D"/>
                </a:solidFill>
                <a:highlight>
                  <a:srgbClr val="FFFFFF"/>
                </a:highlight>
              </a:rPr>
              <a:t>What are the obligations of present generations towards future generations?</a:t>
            </a:r>
            <a:r>
              <a:rPr lang="en" sz="1600">
                <a:solidFill>
                  <a:srgbClr val="241D1D"/>
                </a:solidFill>
                <a:highlight>
                  <a:srgbClr val="FFFFFF"/>
                </a:highlight>
              </a:rPr>
              <a:t>”</a:t>
            </a:r>
            <a:endParaRPr sz="1600">
              <a:solidFill>
                <a:srgbClr val="241D1D"/>
              </a:solidFill>
              <a:highlight>
                <a:srgbClr val="FFFFFF"/>
              </a:highlight>
            </a:endParaRPr>
          </a:p>
          <a:p>
            <a:pPr indent="0" lvl="0" marL="171450" rtl="0" algn="l">
              <a:lnSpc>
                <a:spcPct val="163636"/>
              </a:lnSpc>
              <a:spcBef>
                <a:spcPts val="1600"/>
              </a:spcBef>
              <a:spcAft>
                <a:spcPts val="0"/>
              </a:spcAft>
              <a:buNone/>
            </a:pPr>
            <a:r>
              <a:rPr lang="en" sz="1600">
                <a:solidFill>
                  <a:srgbClr val="241D1D"/>
                </a:solidFill>
                <a:highlight>
                  <a:srgbClr val="FFFFFF"/>
                </a:highlight>
              </a:rPr>
              <a:t>By “future generations” we do not mean our own children and grandchildren. That is far too easy. Of course we care about them! (Or do we? Look at the abused and neglected children all around us now!)</a:t>
            </a:r>
            <a:endParaRPr sz="1600">
              <a:solidFill>
                <a:srgbClr val="241D1D"/>
              </a:solidFill>
              <a:highlight>
                <a:srgbClr val="FFFFFF"/>
              </a:highlight>
            </a:endParaRPr>
          </a:p>
          <a:p>
            <a:pPr indent="0" lvl="0" marL="171450" rtl="0" algn="l">
              <a:lnSpc>
                <a:spcPct val="163636"/>
              </a:lnSpc>
              <a:spcBef>
                <a:spcPts val="1000"/>
              </a:spcBef>
              <a:spcAft>
                <a:spcPts val="1000"/>
              </a:spcAft>
              <a:buNone/>
            </a:pPr>
            <a:r>
              <a:rPr b="1" lang="en" sz="1600">
                <a:solidFill>
                  <a:srgbClr val="241D1D"/>
                </a:solidFill>
                <a:highlight>
                  <a:srgbClr val="FFFFFF"/>
                </a:highlight>
              </a:rPr>
              <a:t>By “future generations” we mean all future life, everywhere, and forever--from here to eternity. And not just human life, but all future life of all kinds.</a:t>
            </a:r>
            <a:r>
              <a:rPr lang="en" sz="1600">
                <a:solidFill>
                  <a:srgbClr val="241D1D"/>
                </a:solidFill>
                <a:highlight>
                  <a:srgbClr val="FFFFFF"/>
                </a:highlight>
              </a:rPr>
              <a:t> </a:t>
            </a:r>
            <a:endParaRPr sz="1900"/>
          </a:p>
        </p:txBody>
      </p:sp>
      <p:sp>
        <p:nvSpPr>
          <p:cNvPr id="67" name="Google Shape;67;p14"/>
          <p:cNvSpPr txBox="1"/>
          <p:nvPr/>
        </p:nvSpPr>
        <p:spPr>
          <a:xfrm>
            <a:off x="111900" y="2006250"/>
            <a:ext cx="19050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Jim Dator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Step 11. </a:t>
            </a:r>
            <a:r>
              <a:rPr lang="en" sz="2000"/>
              <a:t>Obligations</a:t>
            </a:r>
            <a:r>
              <a:rPr lang="en" sz="2000"/>
              <a:t> to future generations</a:t>
            </a:r>
            <a:endParaRPr sz="2000"/>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63636"/>
              </a:lnSpc>
              <a:spcBef>
                <a:spcPts val="600"/>
              </a:spcBef>
              <a:spcAft>
                <a:spcPts val="0"/>
              </a:spcAft>
              <a:buNone/>
            </a:pPr>
            <a:r>
              <a:rPr lang="en"/>
              <a:t>How do you think Masdar engages with future generations*?</a:t>
            </a:r>
            <a:endParaRPr/>
          </a:p>
          <a:p>
            <a:pPr indent="0" lvl="0" marL="0" rtl="0" algn="l">
              <a:lnSpc>
                <a:spcPct val="163636"/>
              </a:lnSpc>
              <a:spcBef>
                <a:spcPts val="1000"/>
              </a:spcBef>
              <a:spcAft>
                <a:spcPts val="1000"/>
              </a:spcAft>
              <a:buNone/>
            </a:pPr>
            <a:r>
              <a:rPr lang="en"/>
              <a:t>Answer here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Step 12. How does your proposal </a:t>
            </a:r>
            <a:r>
              <a:rPr lang="en" sz="2000"/>
              <a:t>for</a:t>
            </a:r>
            <a:r>
              <a:rPr lang="en" sz="2000"/>
              <a:t> Masdar engage with future </a:t>
            </a:r>
            <a:r>
              <a:rPr lang="en" sz="2000"/>
              <a:t>generations*</a:t>
            </a:r>
            <a:r>
              <a:rPr lang="en" sz="2000"/>
              <a:t>?</a:t>
            </a:r>
            <a:endParaRPr sz="2000"/>
          </a:p>
        </p:txBody>
      </p:sp>
      <p:sp>
        <p:nvSpPr>
          <p:cNvPr id="79" name="Google Shape;79;p16"/>
          <p:cNvSpPr txBox="1"/>
          <p:nvPr>
            <p:ph idx="1" type="body"/>
          </p:nvPr>
        </p:nvSpPr>
        <p:spPr>
          <a:xfrm>
            <a:off x="311700" y="1895750"/>
            <a:ext cx="8520600" cy="2673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Please explain how you think your concept for Masdar in Step 10 relates to future generations*?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13. Alternative futures for Masdar?</a:t>
            </a:r>
            <a:endParaRPr/>
          </a:p>
        </p:txBody>
      </p:sp>
      <p:pic>
        <p:nvPicPr>
          <p:cNvPr id="85" name="Google Shape;85;p17"/>
          <p:cNvPicPr preferRelativeResize="0"/>
          <p:nvPr/>
        </p:nvPicPr>
        <p:blipFill>
          <a:blip r:embed="rId3">
            <a:alphaModFix/>
          </a:blip>
          <a:stretch>
            <a:fillRect/>
          </a:stretch>
        </p:blipFill>
        <p:spPr>
          <a:xfrm rot="2700000">
            <a:off x="-758885" y="1553112"/>
            <a:ext cx="3644821" cy="5143500"/>
          </a:xfrm>
          <a:prstGeom prst="rect">
            <a:avLst/>
          </a:prstGeom>
          <a:noFill/>
          <a:ln>
            <a:noFill/>
          </a:ln>
        </p:spPr>
      </p:pic>
      <p:pic>
        <p:nvPicPr>
          <p:cNvPr id="86" name="Google Shape;86;p17"/>
          <p:cNvPicPr preferRelativeResize="0"/>
          <p:nvPr/>
        </p:nvPicPr>
        <p:blipFill>
          <a:blip r:embed="rId4">
            <a:alphaModFix/>
          </a:blip>
          <a:stretch>
            <a:fillRect/>
          </a:stretch>
        </p:blipFill>
        <p:spPr>
          <a:xfrm rot="-3349009">
            <a:off x="4001787" y="1043450"/>
            <a:ext cx="2595904" cy="3820976"/>
          </a:xfrm>
          <a:prstGeom prst="rect">
            <a:avLst/>
          </a:prstGeom>
          <a:noFill/>
          <a:ln>
            <a:noFill/>
          </a:ln>
        </p:spPr>
      </p:pic>
      <p:pic>
        <p:nvPicPr>
          <p:cNvPr id="87" name="Google Shape;87;p17"/>
          <p:cNvPicPr preferRelativeResize="0"/>
          <p:nvPr/>
        </p:nvPicPr>
        <p:blipFill>
          <a:blip r:embed="rId5">
            <a:alphaModFix/>
          </a:blip>
          <a:stretch>
            <a:fillRect/>
          </a:stretch>
        </p:blipFill>
        <p:spPr>
          <a:xfrm>
            <a:off x="6315453" y="1234538"/>
            <a:ext cx="3280777" cy="3438799"/>
          </a:xfrm>
          <a:prstGeom prst="rect">
            <a:avLst/>
          </a:prstGeom>
          <a:noFill/>
          <a:ln>
            <a:noFill/>
          </a:ln>
        </p:spPr>
      </p:pic>
      <p:pic>
        <p:nvPicPr>
          <p:cNvPr id="88" name="Google Shape;88;p17"/>
          <p:cNvPicPr preferRelativeResize="0"/>
          <p:nvPr/>
        </p:nvPicPr>
        <p:blipFill>
          <a:blip r:embed="rId6">
            <a:alphaModFix/>
          </a:blip>
          <a:stretch>
            <a:fillRect/>
          </a:stretch>
        </p:blipFill>
        <p:spPr>
          <a:xfrm rot="4343988">
            <a:off x="949456" y="2933200"/>
            <a:ext cx="5621963" cy="51434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what ways was Masdar described as a failure and in what ways is it successful?</a:t>
            </a:r>
            <a:endParaRPr/>
          </a:p>
        </p:txBody>
      </p:sp>
      <p:graphicFrame>
        <p:nvGraphicFramePr>
          <p:cNvPr id="94" name="Google Shape;94;p18"/>
          <p:cNvGraphicFramePr/>
          <p:nvPr/>
        </p:nvGraphicFramePr>
        <p:xfrm>
          <a:off x="952500" y="2117025"/>
          <a:ext cx="3000000" cy="3000000"/>
        </p:xfrm>
        <a:graphic>
          <a:graphicData uri="http://schemas.openxmlformats.org/drawingml/2006/table">
            <a:tbl>
              <a:tblPr>
                <a:noFill/>
                <a:tableStyleId>{C3D688F8-84E3-45AB-B7D1-25CCF8829355}</a:tableStyleId>
              </a:tblPr>
              <a:tblGrid>
                <a:gridCol w="3619500"/>
                <a:gridCol w="3619500"/>
              </a:tblGrid>
              <a:tr h="381000">
                <a:tc>
                  <a:txBody>
                    <a:bodyPr/>
                    <a:lstStyle/>
                    <a:p>
                      <a:pPr indent="0" lvl="0" marL="0" rtl="0" algn="l">
                        <a:spcBef>
                          <a:spcPts val="0"/>
                        </a:spcBef>
                        <a:spcAft>
                          <a:spcPts val="0"/>
                        </a:spcAft>
                        <a:buNone/>
                      </a:pPr>
                      <a:r>
                        <a:rPr lang="en"/>
                        <a:t>Aspects that failed</a:t>
                      </a:r>
                      <a:endParaRPr/>
                    </a:p>
                  </a:txBody>
                  <a:tcPr marT="91425" marB="91425" marR="91425" marL="91425"/>
                </a:tc>
                <a:tc>
                  <a:txBody>
                    <a:bodyPr/>
                    <a:lstStyle/>
                    <a:p>
                      <a:pPr indent="0" lvl="0" marL="0" rtl="0" algn="l">
                        <a:spcBef>
                          <a:spcPts val="0"/>
                        </a:spcBef>
                        <a:spcAft>
                          <a:spcPts val="0"/>
                        </a:spcAft>
                        <a:buNone/>
                      </a:pPr>
                      <a:r>
                        <a:rPr lang="en"/>
                        <a:t>Aspects that are successful</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Jim Dator’s reading from OLI... </a:t>
            </a:r>
            <a:endParaRPr/>
          </a:p>
        </p:txBody>
      </p:sp>
      <p:sp>
        <p:nvSpPr>
          <p:cNvPr id="100" name="Google Shape;100;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63636"/>
              </a:lnSpc>
              <a:spcBef>
                <a:spcPts val="600"/>
              </a:spcBef>
              <a:spcAft>
                <a:spcPts val="0"/>
              </a:spcAft>
              <a:buClr>
                <a:schemeClr val="dk1"/>
              </a:buClr>
              <a:buSzPts val="1100"/>
              <a:buFont typeface="Arial"/>
              <a:buNone/>
            </a:pPr>
            <a:r>
              <a:rPr lang="en" sz="1100">
                <a:solidFill>
                  <a:srgbClr val="241D1D"/>
                </a:solidFill>
                <a:highlight>
                  <a:srgbClr val="FFFFFF"/>
                </a:highlight>
                <a:latin typeface="Georgia"/>
                <a:ea typeface="Georgia"/>
                <a:cs typeface="Georgia"/>
                <a:sym typeface="Georgia"/>
              </a:rPr>
              <a:t>Dator, Jim. (2019). What Futures Studies Is, and Is Not. 10.1007/978-3-030-17387-6_1. </a:t>
            </a:r>
            <a:r>
              <a:rPr lang="en" sz="1100" u="sng">
                <a:solidFill>
                  <a:srgbClr val="1371B2"/>
                </a:solidFill>
                <a:highlight>
                  <a:srgbClr val="FFFFFF"/>
                </a:highlight>
                <a:latin typeface="Georgia"/>
                <a:ea typeface="Georgia"/>
                <a:cs typeface="Georgia"/>
                <a:sym typeface="Georgia"/>
                <a:hlinkClick r:id="rId3"/>
              </a:rPr>
              <a:t>http://www.futures.hawaii.edu/publications/futures-studies/WhatFSis1995.pdf</a:t>
            </a:r>
            <a:endParaRPr sz="1100" u="sng">
              <a:solidFill>
                <a:srgbClr val="1371B2"/>
              </a:solidFill>
              <a:highlight>
                <a:srgbClr val="FFFFFF"/>
              </a:highlight>
              <a:latin typeface="Georgia"/>
              <a:ea typeface="Georgia"/>
              <a:cs typeface="Georgia"/>
              <a:sym typeface="Georgia"/>
            </a:endParaRPr>
          </a:p>
          <a:p>
            <a:pPr indent="-298450" lvl="0" marL="749300" rtl="0" algn="l">
              <a:lnSpc>
                <a:spcPct val="163636"/>
              </a:lnSpc>
              <a:spcBef>
                <a:spcPts val="1200"/>
              </a:spcBef>
              <a:spcAft>
                <a:spcPts val="0"/>
              </a:spcAft>
              <a:buClr>
                <a:srgbClr val="241D1D"/>
              </a:buClr>
              <a:buSzPts val="1100"/>
              <a:buFont typeface="Georgia"/>
              <a:buChar char="●"/>
            </a:pPr>
            <a:r>
              <a:rPr lang="en" sz="1100">
                <a:solidFill>
                  <a:srgbClr val="241D1D"/>
                </a:solidFill>
                <a:highlight>
                  <a:srgbClr val="FFFFFF"/>
                </a:highlight>
                <a:latin typeface="Georgia"/>
                <a:ea typeface="Georgia"/>
                <a:cs typeface="Georgia"/>
                <a:sym typeface="Georgia"/>
              </a:rPr>
              <a:t>WHAT FUTURES STUDIES IS, AND IS NOT</a:t>
            </a:r>
            <a:endParaRPr sz="1100">
              <a:solidFill>
                <a:srgbClr val="241D1D"/>
              </a:solidFill>
              <a:highlight>
                <a:srgbClr val="FFFFFF"/>
              </a:highlight>
              <a:latin typeface="Georgia"/>
              <a:ea typeface="Georgia"/>
              <a:cs typeface="Georgia"/>
              <a:sym typeface="Georgia"/>
            </a:endParaRPr>
          </a:p>
          <a:p>
            <a:pPr indent="0" lvl="0" marL="0" rtl="0" algn="l">
              <a:lnSpc>
                <a:spcPct val="163636"/>
              </a:lnSpc>
              <a:spcBef>
                <a:spcPts val="2300"/>
              </a:spcBef>
              <a:spcAft>
                <a:spcPts val="0"/>
              </a:spcAft>
              <a:buNone/>
            </a:pPr>
            <a:r>
              <a:rPr lang="en" sz="1100">
                <a:solidFill>
                  <a:srgbClr val="241D1D"/>
                </a:solidFill>
                <a:highlight>
                  <a:srgbClr val="FFFFFF"/>
                </a:highlight>
                <a:latin typeface="Georgia"/>
                <a:ea typeface="Georgia"/>
                <a:cs typeface="Georgia"/>
                <a:sym typeface="Georgia"/>
              </a:rPr>
              <a:t>IA. "The future" cannot be "predicted," but </a:t>
            </a:r>
            <a:r>
              <a:rPr b="1" lang="en" sz="1100">
                <a:solidFill>
                  <a:srgbClr val="241D1D"/>
                </a:solidFill>
                <a:highlight>
                  <a:srgbClr val="FFFFFF"/>
                </a:highlight>
                <a:latin typeface="Georgia"/>
                <a:ea typeface="Georgia"/>
                <a:cs typeface="Georgia"/>
                <a:sym typeface="Georgia"/>
              </a:rPr>
              <a:t>"alternative futures" can, and should be "forecast."</a:t>
            </a:r>
            <a:r>
              <a:rPr lang="en" sz="1100">
                <a:solidFill>
                  <a:srgbClr val="241D1D"/>
                </a:solidFill>
                <a:highlight>
                  <a:srgbClr val="FFFFFF"/>
                </a:highlight>
                <a:latin typeface="Georgia"/>
                <a:ea typeface="Georgia"/>
                <a:cs typeface="Georgia"/>
                <a:sym typeface="Georgia"/>
              </a:rPr>
              <a:t> Thus, one of the main tasks of futures studies is to identify and examine the major alternative futures that exist at any given time and place.</a:t>
            </a:r>
            <a:endParaRPr sz="1100">
              <a:solidFill>
                <a:srgbClr val="241D1D"/>
              </a:solidFill>
              <a:highlight>
                <a:srgbClr val="FFFFFF"/>
              </a:highlight>
              <a:latin typeface="Georgia"/>
              <a:ea typeface="Georgia"/>
              <a:cs typeface="Georgia"/>
              <a:sym typeface="Georgia"/>
            </a:endParaRPr>
          </a:p>
          <a:p>
            <a:pPr indent="0" lvl="0" marL="0" rtl="0" algn="l">
              <a:lnSpc>
                <a:spcPct val="163636"/>
              </a:lnSpc>
              <a:spcBef>
                <a:spcPts val="2300"/>
              </a:spcBef>
              <a:spcAft>
                <a:spcPts val="0"/>
              </a:spcAft>
              <a:buNone/>
            </a:pPr>
            <a:r>
              <a:rPr b="1" lang="en" sz="1100">
                <a:solidFill>
                  <a:srgbClr val="241D1D"/>
                </a:solidFill>
                <a:highlight>
                  <a:srgbClr val="FFFFFF"/>
                </a:highlight>
                <a:latin typeface="Georgia"/>
                <a:ea typeface="Georgia"/>
                <a:cs typeface="Georgia"/>
                <a:sym typeface="Georgia"/>
              </a:rPr>
              <a:t>II. Any useful idea about the futures should appear to be ridiculous.</a:t>
            </a:r>
            <a:endParaRPr b="1" sz="1100">
              <a:solidFill>
                <a:srgbClr val="241D1D"/>
              </a:solidFill>
              <a:highlight>
                <a:srgbClr val="FFFFFF"/>
              </a:highlight>
              <a:latin typeface="Georgia"/>
              <a:ea typeface="Georgia"/>
              <a:cs typeface="Georgia"/>
              <a:sym typeface="Georgia"/>
            </a:endParaRPr>
          </a:p>
          <a:p>
            <a:pPr indent="0" lvl="0" marL="0" rtl="0" algn="l">
              <a:lnSpc>
                <a:spcPct val="163636"/>
              </a:lnSpc>
              <a:spcBef>
                <a:spcPts val="2300"/>
              </a:spcBef>
              <a:spcAft>
                <a:spcPts val="0"/>
              </a:spcAft>
              <a:buNone/>
            </a:pPr>
            <a:r>
              <a:rPr b="1" lang="en" sz="1100">
                <a:solidFill>
                  <a:srgbClr val="241D1D"/>
                </a:solidFill>
                <a:highlight>
                  <a:srgbClr val="FFFFFF"/>
                </a:highlight>
                <a:latin typeface="Georgia"/>
                <a:ea typeface="Georgia"/>
                <a:cs typeface="Georgia"/>
                <a:sym typeface="Georgia"/>
              </a:rPr>
              <a:t>III. "We shape our tools and thereafter our tools shape us."</a:t>
            </a:r>
            <a:endParaRPr b="1" sz="1100">
              <a:solidFill>
                <a:srgbClr val="241D1D"/>
              </a:solidFill>
              <a:highlight>
                <a:srgbClr val="FFFFFF"/>
              </a:highlight>
              <a:latin typeface="Georgia"/>
              <a:ea typeface="Georgia"/>
              <a:cs typeface="Georgia"/>
              <a:sym typeface="Georgia"/>
            </a:endParaRPr>
          </a:p>
          <a:p>
            <a:pPr indent="0" lvl="0" marL="0" rtl="0" algn="l">
              <a:spcBef>
                <a:spcPts val="230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14. Alternative Futures (1)</a:t>
            </a:r>
            <a:endParaRPr/>
          </a:p>
        </p:txBody>
      </p:sp>
      <p:sp>
        <p:nvSpPr>
          <p:cNvPr id="106" name="Google Shape;106;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You’ve pondered the pros and cons  for Masdar City in step 13. The good news and bad news. What are some alternative futures that you can imagine for Masdar City? The goal for step 14 is to brainstorm 4 different alternative futures for year 2050. Describe one such future on this slide.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14. Alternative Futures (2)</a:t>
            </a:r>
            <a:endParaRPr/>
          </a:p>
        </p:txBody>
      </p:sp>
      <p:sp>
        <p:nvSpPr>
          <p:cNvPr id="112" name="Google Shape;11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You’ve pondered the pros and cons  for Masdar City in step 13. </a:t>
            </a:r>
            <a:r>
              <a:rPr lang="en"/>
              <a:t>The good news and bad news. What are some alternative futures that you can imagine for Masdar City? </a:t>
            </a:r>
            <a:r>
              <a:rPr lang="en"/>
              <a:t>The goal for step 14 is to brainstorm 4 different alternative futures for year 2050. </a:t>
            </a:r>
            <a:r>
              <a:rPr lang="en"/>
              <a:t> Describe the second such alternative future on this slide.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14. Alternative Futures (3)</a:t>
            </a:r>
            <a:endParaRPr/>
          </a:p>
        </p:txBody>
      </p:sp>
      <p:sp>
        <p:nvSpPr>
          <p:cNvPr id="118" name="Google Shape;118;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You’ve pondered the pros and cons  for Masdar City in step 13. </a:t>
            </a:r>
            <a:r>
              <a:rPr lang="en"/>
              <a:t> The good news and bad news. What are some alternative futures that you can imagine for Masdar City? </a:t>
            </a:r>
            <a:r>
              <a:rPr lang="en"/>
              <a:t>The goal for step 14 is to brainstorm 4 different alternative futures for year 2050. </a:t>
            </a:r>
            <a:r>
              <a:rPr lang="en"/>
              <a:t> Describe the third such alternative future on this slide.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14. Alternative Futures (4)</a:t>
            </a:r>
            <a:endParaRPr/>
          </a:p>
        </p:txBody>
      </p:sp>
      <p:sp>
        <p:nvSpPr>
          <p:cNvPr id="124" name="Google Shape;124;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You’ve pondered the pros and cons  for Masdar City in step 13. </a:t>
            </a:r>
            <a:r>
              <a:rPr lang="en"/>
              <a:t>The good news and bad news. What are some alternative futures that you can imagine for Masdar City? </a:t>
            </a:r>
            <a:r>
              <a:rPr lang="en"/>
              <a:t>The goal for step 14 is to brainstorm 4 different alternative futures for year 2050. </a:t>
            </a:r>
            <a:r>
              <a:rPr lang="en"/>
              <a:t> </a:t>
            </a:r>
            <a:r>
              <a:rPr lang="en"/>
              <a:t>Describe the third such alternative future on this slide.</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