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1DC2610F-CE4D-4D70-888C-EF4B25370D24}">
  <a:tblStyle styleId="{1DC2610F-CE4D-4D70-888C-EF4B25370D2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load.wikimedia.org/wikipedia/en/7/74/3_Generations_poster.jpg" TargetMode="External"/><Relationship Id="rId3" Type="http://schemas.openxmlformats.org/officeDocument/2006/relationships/hyperlink" Target="https://www.google.com/url?sa=i&amp;source=images&amp;cd=&amp;ved=2ahUKEwjP0uiPnd3kAhXtzVkKHW9_BaUQjRx6BAgBEAQ&amp;url=http%3A%2F%2Fgoogle.com%2Fsearch%3Ftbm%3Disch%26q%3DLove%2BIs%2BStrange&amp;psig=AOvVaw3ZpdWvs5Gp2ViyOPDIF4gI&amp;ust=1568994230684424" TargetMode="External"/><Relationship Id="rId4" Type="http://schemas.openxmlformats.org/officeDocument/2006/relationships/hyperlink" Target="https://phys.org/news/2018-11-three-generation-households.html" TargetMode="External"/><Relationship Id="rId5" Type="http://schemas.openxmlformats.org/officeDocument/2006/relationships/hyperlink" Target="https://www.gu.org/explore-our-topics/multigenerational-households/"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bs.org/wgbh/frontline/film/two-american-familie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Make sure to add your team number and team members.</a:t>
            </a:r>
            <a:endParaRPr>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Image credits: </a:t>
            </a:r>
            <a:r>
              <a:rPr lang="en" u="sng">
                <a:solidFill>
                  <a:schemeClr val="hlink"/>
                </a:solidFill>
                <a:hlinkClick r:id="rId2"/>
              </a:rPr>
              <a:t>https://upload.wikimedia.org/wikipedia/en/7/74/3_Generations_poster.jpg</a:t>
            </a:r>
            <a:endParaRPr/>
          </a:p>
          <a:p>
            <a:pPr indent="0" lvl="0" marL="0" rtl="0" algn="l">
              <a:spcBef>
                <a:spcPts val="0"/>
              </a:spcBef>
              <a:spcAft>
                <a:spcPts val="0"/>
              </a:spcAft>
              <a:buNone/>
            </a:pPr>
            <a:r>
              <a:rPr lang="en" u="sng">
                <a:solidFill>
                  <a:schemeClr val="hlink"/>
                </a:solidFill>
                <a:hlinkClick r:id="rId3"/>
              </a:rPr>
              <a:t>https://www.google.com/url?sa=i&amp;source=images&amp;cd=&amp;ved=2ahUKEwjP0uiPnd3kAhXtzVkKHW9_BaUQjRx6BAgBEAQ&amp;url=http%3A%2F%2Fgoogle.com%2Fsearch%3Ftbm%3Disch%26q%3DLove%2BIs%2BStrange&amp;psig=AOvVaw3ZpdWvs5Gp2ViyOPDIF4gI&amp;ust=1568994230684424</a:t>
            </a:r>
            <a:endParaRPr/>
          </a:p>
          <a:p>
            <a:pPr indent="0" lvl="0" marL="0" rtl="0" algn="l">
              <a:spcBef>
                <a:spcPts val="0"/>
              </a:spcBef>
              <a:spcAft>
                <a:spcPts val="0"/>
              </a:spcAft>
              <a:buNone/>
            </a:pPr>
            <a:r>
              <a:rPr lang="en" u="sng">
                <a:solidFill>
                  <a:schemeClr val="hlink"/>
                </a:solidFill>
                <a:hlinkClick r:id="rId4"/>
              </a:rPr>
              <a:t>https://phys.org/news/2018-11-three-generation-households.html</a:t>
            </a:r>
            <a:endParaRPr/>
          </a:p>
          <a:p>
            <a:pPr indent="0" lvl="0" marL="0" rtl="0" algn="l">
              <a:spcBef>
                <a:spcPts val="0"/>
              </a:spcBef>
              <a:spcAft>
                <a:spcPts val="0"/>
              </a:spcAft>
              <a:buNone/>
            </a:pPr>
            <a:r>
              <a:rPr lang="en" u="sng">
                <a:solidFill>
                  <a:schemeClr val="hlink"/>
                </a:solidFill>
                <a:hlinkClick r:id="rId5"/>
              </a:rPr>
              <a:t>https://www.gu.org/explore-our-topics/multigenerational-households/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60c21b97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0c21b97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60c21b976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60c21b976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r>
              <a:rPr lang="en" u="sng">
                <a:solidFill>
                  <a:schemeClr val="hlink"/>
                </a:solidFill>
                <a:hlinkClick r:id="rId2"/>
              </a:rPr>
              <a:t>https://www.pbs.org/wgbh/frontline/film/two-american-families/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60c25058d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60c25058d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Fill out one of the family trees. The one you were working on previously.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60c25058d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60c25058d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Fill out one of the family trees. The one you were working on previously.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60c25058d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0c25058d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60c25058d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0c25058d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60c25058d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0c25058d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60c25058de_9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60c25058de_9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ixdcourse.files.wordpress.com/2013/07/ci-familyofyou_booklet-with-photos_051111.pdf" TargetMode="External"/><Relationship Id="rId4" Type="http://schemas.openxmlformats.org/officeDocument/2006/relationships/hyperlink" Target="https://ixdcourse.files.wordpress.com/2013/07/ci-familyofyou_booklet-with-photos_051111.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ixdcourse.files.wordpress.com/2013/07/ci_personas_toolkit2.pdf" TargetMode="External"/><Relationship Id="rId4" Type="http://schemas.openxmlformats.org/officeDocument/2006/relationships/hyperlink" Target="https://ixdcourse.files.wordpress.com/2013/07/ci_personas_toolkit2.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0" y="1919775"/>
            <a:ext cx="2149150" cy="3223724"/>
          </a:xfrm>
          <a:prstGeom prst="rect">
            <a:avLst/>
          </a:prstGeom>
          <a:noFill/>
          <a:ln>
            <a:noFill/>
          </a:ln>
        </p:spPr>
      </p:pic>
      <p:sp>
        <p:nvSpPr>
          <p:cNvPr id="56" name="Google Shape;56;p13"/>
          <p:cNvSpPr txBox="1"/>
          <p:nvPr>
            <p:ph type="ctrTitle"/>
          </p:nvPr>
        </p:nvSpPr>
        <p:spPr>
          <a:xfrm>
            <a:off x="463525" y="142825"/>
            <a:ext cx="8520600" cy="1683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highlight>
                  <a:srgbClr val="FFFF00"/>
                </a:highlight>
              </a:rPr>
              <a:t>Three Generation </a:t>
            </a:r>
            <a:endParaRPr>
              <a:highlight>
                <a:srgbClr val="FFFF00"/>
              </a:highlight>
            </a:endParaRPr>
          </a:p>
          <a:p>
            <a:pPr indent="0" lvl="0" marL="0" rtl="0" algn="ctr">
              <a:spcBef>
                <a:spcPts val="0"/>
              </a:spcBef>
              <a:spcAft>
                <a:spcPts val="0"/>
              </a:spcAft>
              <a:buNone/>
            </a:pPr>
            <a:r>
              <a:rPr lang="en">
                <a:highlight>
                  <a:srgbClr val="FFFF00"/>
                </a:highlight>
              </a:rPr>
              <a:t>Persona Families</a:t>
            </a:r>
            <a:endParaRPr>
              <a:highlight>
                <a:srgbClr val="FFFF00"/>
              </a:highlight>
            </a:endParaRPr>
          </a:p>
        </p:txBody>
      </p:sp>
      <p:pic>
        <p:nvPicPr>
          <p:cNvPr id="57" name="Google Shape;57;p13"/>
          <p:cNvPicPr preferRelativeResize="0"/>
          <p:nvPr/>
        </p:nvPicPr>
        <p:blipFill>
          <a:blip r:embed="rId4">
            <a:alphaModFix/>
          </a:blip>
          <a:stretch>
            <a:fillRect/>
          </a:stretch>
        </p:blipFill>
        <p:spPr>
          <a:xfrm>
            <a:off x="6647650" y="1973475"/>
            <a:ext cx="2569825" cy="2513899"/>
          </a:xfrm>
          <a:prstGeom prst="rect">
            <a:avLst/>
          </a:prstGeom>
          <a:noFill/>
          <a:ln>
            <a:noFill/>
          </a:ln>
        </p:spPr>
      </p:pic>
      <p:pic>
        <p:nvPicPr>
          <p:cNvPr id="58" name="Google Shape;58;p13"/>
          <p:cNvPicPr preferRelativeResize="0"/>
          <p:nvPr/>
        </p:nvPicPr>
        <p:blipFill>
          <a:blip r:embed="rId5">
            <a:alphaModFix/>
          </a:blip>
          <a:stretch>
            <a:fillRect/>
          </a:stretch>
        </p:blipFill>
        <p:spPr>
          <a:xfrm>
            <a:off x="2149150" y="2066725"/>
            <a:ext cx="2796105" cy="3076775"/>
          </a:xfrm>
          <a:prstGeom prst="rect">
            <a:avLst/>
          </a:prstGeom>
          <a:noFill/>
          <a:ln>
            <a:noFill/>
          </a:ln>
        </p:spPr>
      </p:pic>
      <p:pic>
        <p:nvPicPr>
          <p:cNvPr id="59" name="Google Shape;59;p13"/>
          <p:cNvPicPr preferRelativeResize="0"/>
          <p:nvPr/>
        </p:nvPicPr>
        <p:blipFill>
          <a:blip r:embed="rId6">
            <a:alphaModFix/>
          </a:blip>
          <a:stretch>
            <a:fillRect/>
          </a:stretch>
        </p:blipFill>
        <p:spPr>
          <a:xfrm>
            <a:off x="4511725" y="1959250"/>
            <a:ext cx="2176025" cy="32237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00"/>
                </a:highlight>
              </a:rPr>
              <a:t>Learning Objectives</a:t>
            </a:r>
            <a:endParaRPr>
              <a:highlight>
                <a:srgbClr val="FFFF00"/>
              </a:highlight>
            </a:endParaRPr>
          </a:p>
        </p:txBody>
      </p:sp>
      <p:sp>
        <p:nvSpPr>
          <p:cNvPr id="65" name="Google Shape;65;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1200"/>
              </a:spcBef>
              <a:spcAft>
                <a:spcPts val="0"/>
              </a:spcAft>
              <a:buClr>
                <a:schemeClr val="dk1"/>
              </a:buClr>
              <a:buSzPts val="1100"/>
              <a:buFont typeface="Arial"/>
              <a:buNone/>
            </a:pPr>
            <a:r>
              <a:rPr lang="en" sz="1100">
                <a:solidFill>
                  <a:schemeClr val="dk1"/>
                </a:solidFill>
              </a:rPr>
              <a:t>1.</a:t>
            </a:r>
            <a:r>
              <a:rPr lang="en" sz="700">
                <a:solidFill>
                  <a:schemeClr val="dk1"/>
                </a:solidFill>
                <a:latin typeface="Times New Roman"/>
                <a:ea typeface="Times New Roman"/>
                <a:cs typeface="Times New Roman"/>
                <a:sym typeface="Times New Roman"/>
              </a:rPr>
              <a:t>     </a:t>
            </a:r>
            <a:r>
              <a:rPr lang="en" sz="1100">
                <a:solidFill>
                  <a:schemeClr val="dk1"/>
                </a:solidFill>
              </a:rPr>
              <a:t>Examine and record intergenerational challenges over time: past, present, and futures.</a:t>
            </a:r>
            <a:endParaRPr sz="1100">
              <a:solidFill>
                <a:schemeClr val="dk1"/>
              </a:solidFill>
            </a:endParaRPr>
          </a:p>
          <a:p>
            <a:pPr indent="0" lvl="0" marL="457200" rtl="0" algn="l">
              <a:spcBef>
                <a:spcPts val="1200"/>
              </a:spcBef>
              <a:spcAft>
                <a:spcPts val="0"/>
              </a:spcAft>
              <a:buClr>
                <a:schemeClr val="dk1"/>
              </a:buClr>
              <a:buSzPts val="1100"/>
              <a:buFont typeface="Arial"/>
              <a:buNone/>
            </a:pPr>
            <a:r>
              <a:rPr lang="en" sz="1100">
                <a:solidFill>
                  <a:schemeClr val="dk1"/>
                </a:solidFill>
              </a:rPr>
              <a:t>2.</a:t>
            </a:r>
            <a:r>
              <a:rPr lang="en" sz="700">
                <a:solidFill>
                  <a:schemeClr val="dk1"/>
                </a:solidFill>
                <a:latin typeface="Times New Roman"/>
                <a:ea typeface="Times New Roman"/>
                <a:cs typeface="Times New Roman"/>
                <a:sym typeface="Times New Roman"/>
              </a:rPr>
              <a:t>     </a:t>
            </a:r>
            <a:r>
              <a:rPr lang="en" sz="1100">
                <a:solidFill>
                  <a:schemeClr val="dk1"/>
                </a:solidFill>
              </a:rPr>
              <a:t>Create a three generation persona family to inform design opportunities.</a:t>
            </a:r>
            <a:endParaRPr sz="1100">
              <a:solidFill>
                <a:schemeClr val="dk1"/>
              </a:solidFill>
            </a:endParaRPr>
          </a:p>
          <a:p>
            <a:pPr indent="0" lvl="0" marL="457200" rtl="0" algn="l">
              <a:spcBef>
                <a:spcPts val="1200"/>
              </a:spcBef>
              <a:spcAft>
                <a:spcPts val="0"/>
              </a:spcAft>
              <a:buClr>
                <a:schemeClr val="dk1"/>
              </a:buClr>
              <a:buSzPts val="1100"/>
              <a:buFont typeface="Arial"/>
              <a:buNone/>
            </a:pPr>
            <a:r>
              <a:rPr lang="en" sz="1100">
                <a:solidFill>
                  <a:schemeClr val="dk1"/>
                </a:solidFill>
              </a:rPr>
              <a:t>3.</a:t>
            </a:r>
            <a:r>
              <a:rPr lang="en" sz="700">
                <a:solidFill>
                  <a:schemeClr val="dk1"/>
                </a:solidFill>
                <a:latin typeface="Times New Roman"/>
                <a:ea typeface="Times New Roman"/>
                <a:cs typeface="Times New Roman"/>
                <a:sym typeface="Times New Roman"/>
              </a:rPr>
              <a:t>     </a:t>
            </a:r>
            <a:r>
              <a:rPr lang="en" sz="1100">
                <a:solidFill>
                  <a:schemeClr val="dk1"/>
                </a:solidFill>
              </a:rPr>
              <a:t>Explore how STEEP forces played out for a family in the past, present, and speculate on futures.</a:t>
            </a:r>
            <a:endParaRPr sz="1100">
              <a:solidFill>
                <a:schemeClr val="dk1"/>
              </a:solidFill>
            </a:endParaRPr>
          </a:p>
          <a:p>
            <a:pPr indent="0" lvl="0" marL="0" rtl="0" algn="l">
              <a:spcBef>
                <a:spcPts val="12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type="title"/>
          </p:nvPr>
        </p:nvSpPr>
        <p:spPr>
          <a:xfrm>
            <a:off x="4572000" y="43767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t>Introduction</a:t>
            </a:r>
            <a:endParaRPr/>
          </a:p>
        </p:txBody>
      </p:sp>
      <p:sp>
        <p:nvSpPr>
          <p:cNvPr id="71" name="Google Shape;71;p15"/>
          <p:cNvSpPr txBox="1"/>
          <p:nvPr>
            <p:ph idx="1" type="body"/>
          </p:nvPr>
        </p:nvSpPr>
        <p:spPr>
          <a:xfrm>
            <a:off x="4572000" y="1145125"/>
            <a:ext cx="4260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The documentary Two American Families gave you a glimpse into how STEEP forces play out in peoples’ lives over time. The chronicling of the Stanley and Neumann’s over the past two decades gave you opportunities to see how Social, Technological, Economic, Environmental, and Political forces affect real people in the past. Hopefully, you are able to see how the present is affected by such forces as well. In this exercise you are going to imagine the future of the Stanley and Neumann families. In short, what happens from 2013 to 2050. As a designer you need to understand how STEEP forces shape the design space you are operating within. Things don’t just happen, forces of change shape the context where products, services, and experiences are launched. Aligning your work with such forces makes your design work more likely to succeed.</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 </a:t>
            </a:r>
            <a:endParaRPr b="1"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In this exercise you’ll go deeper into personas. Personas is a very powerful tool to communicate user research used by interaction designers. In this exercise you will learn how to avoid the major pitfall in making personas-- being too stereotypical and superficial. </a:t>
            </a:r>
            <a:endParaRPr sz="1100">
              <a:solidFill>
                <a:schemeClr val="dk1"/>
              </a:solidFill>
            </a:endParaRPr>
          </a:p>
          <a:p>
            <a:pPr indent="0" lvl="0" marL="0" rtl="0" algn="l">
              <a:spcBef>
                <a:spcPts val="0"/>
              </a:spcBef>
              <a:spcAft>
                <a:spcPts val="1600"/>
              </a:spcAft>
              <a:buNone/>
            </a:pPr>
            <a:r>
              <a:t/>
            </a:r>
            <a:endParaRPr/>
          </a:p>
        </p:txBody>
      </p:sp>
      <p:pic>
        <p:nvPicPr>
          <p:cNvPr id="72" name="Google Shape;72;p15"/>
          <p:cNvPicPr preferRelativeResize="0"/>
          <p:nvPr/>
        </p:nvPicPr>
        <p:blipFill>
          <a:blip r:embed="rId3">
            <a:alphaModFix/>
          </a:blip>
          <a:stretch>
            <a:fillRect/>
          </a:stretch>
        </p:blipFill>
        <p:spPr>
          <a:xfrm>
            <a:off x="145050" y="1276625"/>
            <a:ext cx="4267203" cy="19222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t>Step 1.</a:t>
            </a:r>
            <a:endParaRPr b="1" sz="1100"/>
          </a:p>
          <a:p>
            <a:pPr indent="0" lvl="0" marL="0" rtl="0" algn="l">
              <a:lnSpc>
                <a:spcPct val="115000"/>
              </a:lnSpc>
              <a:spcBef>
                <a:spcPts val="0"/>
              </a:spcBef>
              <a:spcAft>
                <a:spcPts val="0"/>
              </a:spcAft>
              <a:buClr>
                <a:schemeClr val="dk1"/>
              </a:buClr>
              <a:buSzPts val="1100"/>
              <a:buFont typeface="Arial"/>
              <a:buNone/>
            </a:pPr>
            <a:r>
              <a:rPr lang="en" sz="1100"/>
              <a:t>Expand the family tree and timelines (Neumann or Stanley) past 2013 to 2050.</a:t>
            </a:r>
            <a:endParaRPr/>
          </a:p>
        </p:txBody>
      </p:sp>
      <p:graphicFrame>
        <p:nvGraphicFramePr>
          <p:cNvPr id="78" name="Google Shape;78;p16"/>
          <p:cNvGraphicFramePr/>
          <p:nvPr/>
        </p:nvGraphicFramePr>
        <p:xfrm>
          <a:off x="2007550" y="2967825"/>
          <a:ext cx="3000000" cy="3000000"/>
        </p:xfrm>
        <a:graphic>
          <a:graphicData uri="http://schemas.openxmlformats.org/drawingml/2006/table">
            <a:tbl>
              <a:tblPr>
                <a:noFill/>
                <a:tableStyleId>{1DC2610F-CE4D-4D70-888C-EF4B25370D24}</a:tableStyleId>
              </a:tblPr>
              <a:tblGrid>
                <a:gridCol w="1234525"/>
                <a:gridCol w="1131650"/>
                <a:gridCol w="1131650"/>
                <a:gridCol w="1141000"/>
                <a:gridCol w="1141000"/>
              </a:tblGrid>
              <a:tr h="295275">
                <a:tc>
                  <a:txBody>
                    <a:bodyPr/>
                    <a:lstStyle/>
                    <a:p>
                      <a:pPr indent="0" lvl="0" marL="457200" rtl="0" algn="l">
                        <a:lnSpc>
                          <a:spcPct val="115000"/>
                        </a:lnSpc>
                        <a:spcBef>
                          <a:spcPts val="0"/>
                        </a:spcBef>
                        <a:spcAft>
                          <a:spcPts val="0"/>
                        </a:spcAft>
                        <a:buNone/>
                      </a:pPr>
                      <a:r>
                        <a:rPr lang="en" sz="1100">
                          <a:solidFill>
                            <a:srgbClr val="FF0000"/>
                          </a:solidFill>
                        </a:rPr>
                        <a:t>parents</a:t>
                      </a:r>
                      <a:r>
                        <a:rPr lang="en" sz="1100"/>
                        <a:t> </a:t>
                      </a:r>
                      <a:endParaRPr sz="1100"/>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Claude</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Jackie</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295275">
                <a:tc>
                  <a:txBody>
                    <a:bodyPr/>
                    <a:lstStyle/>
                    <a:p>
                      <a:pPr indent="0" lvl="0" marL="0" rtl="0" algn="r">
                        <a:lnSpc>
                          <a:spcPct val="115000"/>
                        </a:lnSpc>
                        <a:spcBef>
                          <a:spcPts val="0"/>
                        </a:spcBef>
                        <a:spcAft>
                          <a:spcPts val="0"/>
                        </a:spcAft>
                        <a:buNone/>
                      </a:pPr>
                      <a:r>
                        <a:rPr lang="en" sz="1100">
                          <a:solidFill>
                            <a:srgbClr val="FF0000"/>
                          </a:solidFill>
                        </a:rPr>
                        <a:t>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Nicole</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Keith</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Claude Jr</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Omega</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295275">
                <a:tc>
                  <a:txBody>
                    <a:bodyPr/>
                    <a:lstStyle/>
                    <a:p>
                      <a:pPr indent="0" lvl="0" marL="0" rtl="0" algn="r">
                        <a:lnSpc>
                          <a:spcPct val="115000"/>
                        </a:lnSpc>
                        <a:spcBef>
                          <a:spcPts val="0"/>
                        </a:spcBef>
                        <a:spcAft>
                          <a:spcPts val="0"/>
                        </a:spcAft>
                        <a:buNone/>
                      </a:pPr>
                      <a:r>
                        <a:rPr lang="en" sz="1100">
                          <a:solidFill>
                            <a:srgbClr val="FF0000"/>
                          </a:solidFill>
                        </a:rPr>
                        <a:t>grandchildren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466725">
                <a:tc>
                  <a:txBody>
                    <a:bodyPr/>
                    <a:lstStyle/>
                    <a:p>
                      <a:pPr indent="0" lvl="0" marL="0" rtl="0" algn="r">
                        <a:lnSpc>
                          <a:spcPct val="115000"/>
                        </a:lnSpc>
                        <a:spcBef>
                          <a:spcPts val="0"/>
                        </a:spcBef>
                        <a:spcAft>
                          <a:spcPts val="0"/>
                        </a:spcAft>
                        <a:buNone/>
                      </a:pPr>
                      <a:r>
                        <a:rPr lang="en" sz="1100">
                          <a:solidFill>
                            <a:srgbClr val="FF0000"/>
                          </a:solidFill>
                        </a:rPr>
                        <a:t>great grandchildren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
        <p:nvSpPr>
          <p:cNvPr id="79" name="Google Shape;79;p16"/>
          <p:cNvSpPr txBox="1"/>
          <p:nvPr/>
        </p:nvSpPr>
        <p:spPr>
          <a:xfrm>
            <a:off x="273200" y="1366075"/>
            <a:ext cx="8640000" cy="1420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rPr lang="en" sz="1100"/>
              <a:t> </a:t>
            </a:r>
            <a:endParaRPr sz="1100"/>
          </a:p>
          <a:p>
            <a:pPr indent="0" lvl="0" marL="457200" rtl="0" algn="l">
              <a:lnSpc>
                <a:spcPct val="115000"/>
              </a:lnSpc>
              <a:spcBef>
                <a:spcPts val="1200"/>
              </a:spcBef>
              <a:spcAft>
                <a:spcPts val="0"/>
              </a:spcAft>
              <a:buNone/>
            </a:pPr>
            <a:r>
              <a:rPr lang="en" sz="1100"/>
              <a:t>a.</a:t>
            </a:r>
            <a:r>
              <a:rPr lang="en" sz="700">
                <a:latin typeface="Times New Roman"/>
                <a:ea typeface="Times New Roman"/>
                <a:cs typeface="Times New Roman"/>
                <a:sym typeface="Times New Roman"/>
              </a:rPr>
              <a:t>     </a:t>
            </a:r>
            <a:r>
              <a:rPr lang="en" sz="1100"/>
              <a:t>Add family members to include grandchildren and or great grandchildren (e.g., a third generation / fourth generation).</a:t>
            </a:r>
            <a:endParaRPr sz="1100"/>
          </a:p>
          <a:p>
            <a:pPr indent="0" lvl="0" marL="457200" rtl="0" algn="l">
              <a:lnSpc>
                <a:spcPct val="115000"/>
              </a:lnSpc>
              <a:spcBef>
                <a:spcPts val="1200"/>
              </a:spcBef>
              <a:spcAft>
                <a:spcPts val="0"/>
              </a:spcAft>
              <a:buNone/>
            </a:pPr>
            <a:r>
              <a:rPr lang="en" sz="1100"/>
              <a:t>b.</a:t>
            </a:r>
            <a:r>
              <a:rPr lang="en" sz="700">
                <a:latin typeface="Times New Roman"/>
                <a:ea typeface="Times New Roman"/>
                <a:cs typeface="Times New Roman"/>
                <a:sym typeface="Times New Roman"/>
              </a:rPr>
              <a:t>     </a:t>
            </a:r>
            <a:r>
              <a:rPr lang="en" sz="1100"/>
              <a:t>Pick one of the children to focus on (in the Stanley family you would pick Nicole, Keith, Klaudale, Claude Jr., or Omega. Picking Nicole or Keith (they have college degrees) is going to be a very different from picking Klaudale, Nicole, or Omega (they didn't go to college).</a:t>
            </a:r>
            <a:endParaRPr sz="1100"/>
          </a:p>
          <a:p>
            <a:pPr indent="0" lvl="0" marL="457200" rtl="0" algn="l">
              <a:lnSpc>
                <a:spcPct val="115000"/>
              </a:lnSpc>
              <a:spcBef>
                <a:spcPts val="1200"/>
              </a:spcBef>
              <a:spcAft>
                <a:spcPts val="0"/>
              </a:spcAft>
              <a:buNone/>
            </a:pPr>
            <a:r>
              <a:rPr lang="en" sz="1100"/>
              <a:t>c.</a:t>
            </a:r>
            <a:r>
              <a:rPr lang="en" sz="700">
                <a:latin typeface="Times New Roman"/>
                <a:ea typeface="Times New Roman"/>
                <a:cs typeface="Times New Roman"/>
                <a:sym typeface="Times New Roman"/>
              </a:rPr>
              <a:t>     </a:t>
            </a:r>
            <a:r>
              <a:rPr lang="en" sz="1100"/>
              <a:t>For example the Stanley family tree includes:</a:t>
            </a:r>
            <a:endParaRPr sz="1100"/>
          </a:p>
          <a:p>
            <a:pPr indent="0" lvl="0" marL="0" rtl="0" algn="l">
              <a:lnSpc>
                <a:spcPct val="115000"/>
              </a:lnSpc>
              <a:spcBef>
                <a:spcPts val="1200"/>
              </a:spcBef>
              <a:spcAft>
                <a:spcPts val="0"/>
              </a:spcAft>
              <a:buNone/>
            </a:pPr>
            <a:r>
              <a:rPr lang="en" sz="1100"/>
              <a:t> </a:t>
            </a:r>
            <a:endParaRPr sz="1100"/>
          </a:p>
          <a:p>
            <a:pPr indent="0" lvl="0" marL="0" rtl="0" algn="l">
              <a:lnSpc>
                <a:spcPct val="115000"/>
              </a:lnSpc>
              <a:spcBef>
                <a:spcPts val="0"/>
              </a:spcBef>
              <a:spcAft>
                <a:spcPts val="0"/>
              </a:spcAft>
              <a:buNone/>
            </a:pPr>
            <a:r>
              <a:rPr lang="en" sz="1100"/>
              <a:t> </a:t>
            </a:r>
            <a:endParaRPr sz="1100"/>
          </a:p>
          <a:p>
            <a:pPr indent="0" lvl="0" marL="0" rtl="0" algn="l">
              <a:lnSpc>
                <a:spcPct val="115000"/>
              </a:lnSpc>
              <a:spcBef>
                <a:spcPts val="0"/>
              </a:spcBef>
              <a:spcAft>
                <a:spcPts val="0"/>
              </a:spcAft>
              <a:buNone/>
            </a:pPr>
            <a:r>
              <a:rPr lang="en" sz="1100"/>
              <a:t> </a:t>
            </a:r>
            <a:endParaRPr sz="1100"/>
          </a:p>
        </p:txBody>
      </p:sp>
      <p:sp>
        <p:nvSpPr>
          <p:cNvPr id="80" name="Google Shape;80;p16"/>
          <p:cNvSpPr txBox="1"/>
          <p:nvPr/>
        </p:nvSpPr>
        <p:spPr>
          <a:xfrm>
            <a:off x="7787400" y="3342475"/>
            <a:ext cx="1044900" cy="37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Klaudale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for the Neumann’s </a:t>
            </a:r>
            <a:endParaRPr/>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The Neumann family tree includes:</a:t>
            </a:r>
            <a:endParaRPr/>
          </a:p>
        </p:txBody>
      </p:sp>
      <p:graphicFrame>
        <p:nvGraphicFramePr>
          <p:cNvPr id="87" name="Google Shape;87;p17"/>
          <p:cNvGraphicFramePr/>
          <p:nvPr/>
        </p:nvGraphicFramePr>
        <p:xfrm>
          <a:off x="2945850" y="2487100"/>
          <a:ext cx="3000000" cy="3000000"/>
        </p:xfrm>
        <a:graphic>
          <a:graphicData uri="http://schemas.openxmlformats.org/drawingml/2006/table">
            <a:tbl>
              <a:tblPr>
                <a:noFill/>
                <a:tableStyleId>{1DC2610F-CE4D-4D70-888C-EF4B25370D24}</a:tableStyleId>
              </a:tblPr>
              <a:tblGrid>
                <a:gridCol w="1266825"/>
                <a:gridCol w="1123950"/>
                <a:gridCol w="1200150"/>
                <a:gridCol w="1171575"/>
                <a:gridCol w="1123950"/>
              </a:tblGrid>
              <a:tr h="295275">
                <a:tc>
                  <a:txBody>
                    <a:bodyPr/>
                    <a:lstStyle/>
                    <a:p>
                      <a:pPr indent="0" lvl="0" marL="457200" rtl="0" algn="l">
                        <a:lnSpc>
                          <a:spcPct val="115000"/>
                        </a:lnSpc>
                        <a:spcBef>
                          <a:spcPts val="0"/>
                        </a:spcBef>
                        <a:spcAft>
                          <a:spcPts val="0"/>
                        </a:spcAft>
                        <a:buNone/>
                      </a:pPr>
                      <a:r>
                        <a:rPr lang="en" sz="1100">
                          <a:solidFill>
                            <a:srgbClr val="FF0000"/>
                          </a:solidFill>
                        </a:rPr>
                        <a:t>parents</a:t>
                      </a:r>
                      <a:r>
                        <a:rPr lang="en" sz="1100"/>
                        <a:t> </a:t>
                      </a:r>
                      <a:endParaRPr sz="1100"/>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Tony</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Terry</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295275">
                <a:tc>
                  <a:txBody>
                    <a:bodyPr/>
                    <a:lstStyle/>
                    <a:p>
                      <a:pPr indent="0" lvl="0" marL="0" rtl="0" algn="r">
                        <a:lnSpc>
                          <a:spcPct val="115000"/>
                        </a:lnSpc>
                        <a:spcBef>
                          <a:spcPts val="0"/>
                        </a:spcBef>
                        <a:spcAft>
                          <a:spcPts val="0"/>
                        </a:spcAft>
                        <a:buNone/>
                      </a:pPr>
                      <a:r>
                        <a:rPr lang="en" sz="1100">
                          <a:solidFill>
                            <a:srgbClr val="FF0000"/>
                          </a:solidFill>
                        </a:rPr>
                        <a:t>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Karissa</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Adam</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Daniel</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295275">
                <a:tc>
                  <a:txBody>
                    <a:bodyPr/>
                    <a:lstStyle/>
                    <a:p>
                      <a:pPr indent="0" lvl="0" marL="0" rtl="0" algn="r">
                        <a:lnSpc>
                          <a:spcPct val="115000"/>
                        </a:lnSpc>
                        <a:spcBef>
                          <a:spcPts val="0"/>
                        </a:spcBef>
                        <a:spcAft>
                          <a:spcPts val="0"/>
                        </a:spcAft>
                        <a:buNone/>
                      </a:pPr>
                      <a:r>
                        <a:rPr lang="en" sz="1100">
                          <a:solidFill>
                            <a:srgbClr val="FF0000"/>
                          </a:solidFill>
                        </a:rPr>
                        <a:t>grandchildren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466725">
                <a:tc>
                  <a:txBody>
                    <a:bodyPr/>
                    <a:lstStyle/>
                    <a:p>
                      <a:pPr indent="0" lvl="0" marL="0" rtl="0" algn="r">
                        <a:lnSpc>
                          <a:spcPct val="115000"/>
                        </a:lnSpc>
                        <a:spcBef>
                          <a:spcPts val="0"/>
                        </a:spcBef>
                        <a:spcAft>
                          <a:spcPts val="0"/>
                        </a:spcAft>
                        <a:buNone/>
                      </a:pPr>
                      <a:r>
                        <a:rPr lang="en" sz="1100">
                          <a:solidFill>
                            <a:srgbClr val="FF0000"/>
                          </a:solidFill>
                        </a:rPr>
                        <a:t>great grandchildren</a:t>
                      </a:r>
                      <a:endParaRPr sz="1100">
                        <a:solidFill>
                          <a:srgbClr val="FF0000"/>
                        </a:solidFill>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00"/>
              <a:t>Step 2. Update your timeline to include the grandchildren and great grandchildren listed above (You worked on this timeline in the previous class).</a:t>
            </a:r>
            <a:r>
              <a:rPr b="1" lang="en" sz="1100">
                <a:solidFill>
                  <a:schemeClr val="hlink"/>
                </a:solidFill>
              </a:rPr>
              <a:t> </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When are they born? What major events happened around their birth or marriages?</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t>Step 3. Create a 2x2 map of the agency vs. gratification of your family members.</a:t>
            </a:r>
            <a:endParaRPr/>
          </a:p>
        </p:txBody>
      </p:sp>
      <p:sp>
        <p:nvSpPr>
          <p:cNvPr id="99" name="Google Shape;99;p19"/>
          <p:cNvSpPr txBox="1"/>
          <p:nvPr>
            <p:ph idx="1" type="body"/>
          </p:nvPr>
        </p:nvSpPr>
        <p:spPr>
          <a:xfrm>
            <a:off x="311700" y="1152475"/>
            <a:ext cx="8520600" cy="194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People make choices that affect their lives. Choosing to invest in short term vs long term has consequences. For example, taking the time to do your homework will cause immediate suffering (compared to playing a video game or watching Netflix) and long term gain when you show off what you learned and get a promotion (or funding for your start-up).</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None/>
            </a:pPr>
            <a:r>
              <a:rPr lang="en" sz="1100">
                <a:solidFill>
                  <a:schemeClr val="dk1"/>
                </a:solidFill>
              </a:rPr>
              <a:t>Sketch in the family members you met in the Frontline Documentary fall with regards to "agency (High/Low sense of personal agency)" and "gratification (immediate/long term gratification)"? What gaps are there in the 2x2? You might add your new family members to fill the gaps. If you need more explanations please see this</a:t>
            </a:r>
            <a:r>
              <a:rPr lang="en" sz="1100">
                <a:solidFill>
                  <a:schemeClr val="dk1"/>
                </a:solidFill>
                <a:uFill>
                  <a:noFill/>
                </a:uFill>
                <a:hlinkClick r:id="rId3"/>
              </a:rPr>
              <a:t> </a:t>
            </a:r>
            <a:r>
              <a:rPr lang="en" sz="1100" u="sng">
                <a:solidFill>
                  <a:srgbClr val="1155CC"/>
                </a:solidFill>
                <a:hlinkClick r:id="rId4"/>
              </a:rPr>
              <a:t>document</a:t>
            </a:r>
            <a:r>
              <a:rPr lang="en" sz="1100" u="sng">
                <a:solidFill>
                  <a:srgbClr val="1155CC"/>
                </a:solidFill>
              </a:rPr>
              <a:t> </a:t>
            </a:r>
            <a:r>
              <a:rPr lang="en" sz="1100">
                <a:solidFill>
                  <a:schemeClr val="dk1"/>
                </a:solidFill>
              </a:rPr>
              <a:t> as mapped in page 4 of the document link. </a:t>
            </a:r>
            <a:endParaRPr/>
          </a:p>
        </p:txBody>
      </p:sp>
      <p:graphicFrame>
        <p:nvGraphicFramePr>
          <p:cNvPr id="100" name="Google Shape;100;p19"/>
          <p:cNvGraphicFramePr/>
          <p:nvPr/>
        </p:nvGraphicFramePr>
        <p:xfrm>
          <a:off x="1370875" y="2923625"/>
          <a:ext cx="3000000" cy="3000000"/>
        </p:xfrm>
        <a:graphic>
          <a:graphicData uri="http://schemas.openxmlformats.org/drawingml/2006/table">
            <a:tbl>
              <a:tblPr>
                <a:noFill/>
                <a:tableStyleId>{1DC2610F-CE4D-4D70-888C-EF4B25370D24}</a:tableStyleId>
              </a:tblPr>
              <a:tblGrid>
                <a:gridCol w="1916150"/>
                <a:gridCol w="1896275"/>
                <a:gridCol w="1896275"/>
              </a:tblGrid>
              <a:tr h="497725">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Low personal agency</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High personal agency</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830525">
                <a:tc>
                  <a:txBody>
                    <a:bodyPr/>
                    <a:lstStyle/>
                    <a:p>
                      <a:pPr indent="0" lvl="0" marL="0" rtl="0" algn="l">
                        <a:lnSpc>
                          <a:spcPct val="115000"/>
                        </a:lnSpc>
                        <a:spcBef>
                          <a:spcPts val="0"/>
                        </a:spcBef>
                        <a:spcAft>
                          <a:spcPts val="0"/>
                        </a:spcAft>
                        <a:buNone/>
                      </a:pPr>
                      <a:r>
                        <a:rPr lang="en"/>
                        <a:t>Long term gratification</a:t>
                      </a:r>
                      <a:endParaRPr/>
                    </a:p>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r h="830525">
                <a:tc>
                  <a:txBody>
                    <a:bodyPr/>
                    <a:lstStyle/>
                    <a:p>
                      <a:pPr indent="0" lvl="0" marL="0" rtl="0" algn="l">
                        <a:lnSpc>
                          <a:spcPct val="115000"/>
                        </a:lnSpc>
                        <a:spcBef>
                          <a:spcPts val="0"/>
                        </a:spcBef>
                        <a:spcAft>
                          <a:spcPts val="0"/>
                        </a:spcAft>
                        <a:buNone/>
                      </a:pPr>
                      <a:r>
                        <a:rPr lang="en"/>
                        <a:t>Immediate gratification</a:t>
                      </a:r>
                      <a:endParaRPr/>
                    </a:p>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a:t> </a:t>
                      </a:r>
                      <a:endParaRPr/>
                    </a:p>
                  </a:txBody>
                  <a:tcPr marT="63500" marB="63500" marR="63500" marL="63500">
                    <a:lnL cap="flat" cmpd="sng" w="12625">
                      <a:solidFill>
                        <a:srgbClr val="000000"/>
                      </a:solidFill>
                      <a:prstDash val="solid"/>
                      <a:round/>
                      <a:headEnd len="sm" w="sm" type="none"/>
                      <a:tailEnd len="sm" w="sm" type="none"/>
                    </a:lnL>
                    <a:lnR cap="flat" cmpd="sng" w="12625">
                      <a:solidFill>
                        <a:srgbClr val="000000"/>
                      </a:solidFill>
                      <a:prstDash val="solid"/>
                      <a:round/>
                      <a:headEnd len="sm" w="sm" type="none"/>
                      <a:tailEnd len="sm" w="sm" type="none"/>
                    </a:lnR>
                    <a:lnT cap="flat" cmpd="sng" w="12625">
                      <a:solidFill>
                        <a:srgbClr val="000000"/>
                      </a:solidFill>
                      <a:prstDash val="solid"/>
                      <a:round/>
                      <a:headEnd len="sm" w="sm" type="none"/>
                      <a:tailEnd len="sm" w="sm" type="none"/>
                    </a:lnT>
                    <a:lnB cap="flat" cmpd="sng" w="12625">
                      <a:solidFill>
                        <a:srgbClr val="000000"/>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t>Step 4. Persona Mandala. </a:t>
            </a:r>
            <a:endParaRPr/>
          </a:p>
        </p:txBody>
      </p:sp>
      <p:sp>
        <p:nvSpPr>
          <p:cNvPr id="106" name="Google Shape;10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How might you develop a persona that is believable and not just a superficial stereotype? </a:t>
            </a:r>
            <a:r>
              <a:rPr lang="en" sz="1100">
                <a:solidFill>
                  <a:schemeClr val="dk1"/>
                </a:solidFill>
              </a:rPr>
              <a:t>Glad you asked, do step four to answer the question. Why do you want a believable persona you ask? Because believable personas are convincing. And good things happen to convincing people. So learn to be convincing and your career will take care of you.</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 </a:t>
            </a:r>
            <a:endParaRPr b="1"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Create a persona mandala that helps you explain what the persona cares about and what is motivating. </a:t>
            </a:r>
            <a:r>
              <a:rPr b="1" lang="en" sz="1100">
                <a:solidFill>
                  <a:schemeClr val="dk1"/>
                </a:solidFill>
              </a:rPr>
              <a:t>Who</a:t>
            </a:r>
            <a:r>
              <a:rPr lang="en" sz="1100">
                <a:solidFill>
                  <a:schemeClr val="dk1"/>
                </a:solidFill>
              </a:rPr>
              <a:t> should you focus on for the persona mandala?</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An existing person from the documentary or a fictional grandchild or great grandchild?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It is better to focus on the grandchildren and great grandchildren in your persona mandala than focusing on the children or parents. Remember your persona needs to fit into the family you met in the Frontline documentary. This is a part fictional exercise. Much information  is missing in the documentary. But your fiction should be built on the facts presented in the documentary.</a:t>
            </a:r>
            <a:endParaRPr sz="1100">
              <a:solidFill>
                <a:schemeClr val="dk1"/>
              </a:solidFill>
            </a:endParaRPr>
          </a:p>
          <a:p>
            <a:pPr indent="0" lvl="0" marL="457200" rtl="0" algn="l">
              <a:spcBef>
                <a:spcPts val="0"/>
              </a:spcBef>
              <a:spcAft>
                <a:spcPts val="0"/>
              </a:spcAft>
              <a:buClr>
                <a:schemeClr val="dk1"/>
              </a:buClr>
              <a:buSzPts val="1100"/>
              <a:buFont typeface="Arial"/>
              <a:buNone/>
            </a:pPr>
            <a:r>
              <a:rPr lang="en" sz="1100">
                <a:solidFill>
                  <a:schemeClr val="dk1"/>
                </a:solidFill>
              </a:rPr>
              <a:t>In depth details about</a:t>
            </a:r>
            <a:r>
              <a:rPr lang="en" sz="1100">
                <a:solidFill>
                  <a:schemeClr val="dk1"/>
                </a:solidFill>
                <a:uFill>
                  <a:noFill/>
                </a:uFill>
                <a:hlinkClick r:id="rId3"/>
              </a:rPr>
              <a:t> </a:t>
            </a:r>
            <a:r>
              <a:rPr lang="en" sz="1100" u="sng">
                <a:solidFill>
                  <a:srgbClr val="1155CC"/>
                </a:solidFill>
                <a:hlinkClick r:id="rId4"/>
              </a:rPr>
              <a:t>how to make a persona mandala</a:t>
            </a:r>
            <a:r>
              <a:rPr lang="en" sz="1100">
                <a:solidFill>
                  <a:schemeClr val="dk1"/>
                </a:solidFill>
              </a:rPr>
              <a:t>. </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2" name="Google Shape;112;p21"/>
          <p:cNvPicPr preferRelativeResize="0"/>
          <p:nvPr/>
        </p:nvPicPr>
        <p:blipFill>
          <a:blip r:embed="rId3">
            <a:alphaModFix/>
          </a:blip>
          <a:stretch>
            <a:fillRect/>
          </a:stretch>
        </p:blipFill>
        <p:spPr>
          <a:xfrm>
            <a:off x="2000250" y="0"/>
            <a:ext cx="5143500" cy="5143500"/>
          </a:xfrm>
          <a:prstGeom prst="rect">
            <a:avLst/>
          </a:prstGeom>
          <a:noFill/>
          <a:ln>
            <a:noFill/>
          </a:ln>
        </p:spPr>
      </p:pic>
      <p:sp>
        <p:nvSpPr>
          <p:cNvPr id="113" name="Google Shape;11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Sample persona mandala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