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edit the slide above. (feel free to delete </a:t>
            </a:r>
            <a:r>
              <a:rPr i="1" lang="en"/>
              <a:t>my example text</a:t>
            </a:r>
            <a:r>
              <a:rPr lang="en"/>
              <a:t>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c941b06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c941b06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were the different careers you were considering?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 vs Design?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Engineering vs. Design?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those two careers differ?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practice vs research?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 company vs small studio?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Private vs Government?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7c941b0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7c941b0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a description of your personal alternative futures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7c941b06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7c941b06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Delete my text above, and fill out your own descriptions of your own personal futures scenarios in the slide above.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7c941b06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7c941b06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one of the four alternative futures that you are interested in exploring further. We will do another exercise based on your choice in the next class.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gruppoa12.org/" TargetMode="External"/><Relationship Id="rId4" Type="http://schemas.openxmlformats.org/officeDocument/2006/relationships/hyperlink" Target="https://www.learningenvironmentslab.org/member/peter-scupelli/" TargetMode="External"/><Relationship Id="rId5" Type="http://schemas.openxmlformats.org/officeDocument/2006/relationships/hyperlink" Target="http://reports-archive.adm.cs.cmu.edu/anon/hcii/CMU-HCII-09-100.pdf" TargetMode="External"/><Relationship Id="rId6" Type="http://schemas.openxmlformats.org/officeDocument/2006/relationships/hyperlink" Target="http://www.cmu.edu/homepage/health/2010/summer/the-fitwits-zones.shtm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44575"/>
            <a:ext cx="8520600" cy="68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(y</a:t>
            </a:r>
            <a:r>
              <a:rPr lang="en" sz="4800"/>
              <a:t>our name)</a:t>
            </a:r>
            <a:r>
              <a:rPr b="1" i="1" lang="en" sz="4800"/>
              <a:t> </a:t>
            </a:r>
            <a:r>
              <a:rPr lang="en" sz="4800"/>
              <a:t>personal futures</a:t>
            </a:r>
            <a:endParaRPr sz="4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431575"/>
            <a:ext cx="8520600" cy="35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Step 1. </a:t>
            </a:r>
            <a:r>
              <a:rPr lang="en" sz="1100">
                <a:solidFill>
                  <a:schemeClr val="dk1"/>
                </a:solidFill>
              </a:rPr>
              <a:t>Brainstorm the careers you considered before signing (</a:t>
            </a:r>
            <a:r>
              <a:rPr i="1" lang="en" sz="1100">
                <a:solidFill>
                  <a:schemeClr val="dk1"/>
                </a:solidFill>
              </a:rPr>
              <a:t>hey there!</a:t>
            </a:r>
            <a:r>
              <a:rPr lang="en" sz="1100">
                <a:solidFill>
                  <a:schemeClr val="dk1"/>
                </a:solidFill>
              </a:rPr>
              <a:t>) up on your current major?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e.g., medicine, law, engineering, computer science, ballet, art, drama, architecture, and so forth.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Step 2.</a:t>
            </a:r>
            <a:r>
              <a:rPr lang="en" sz="1100">
                <a:solidFill>
                  <a:schemeClr val="dk1"/>
                </a:solidFill>
              </a:rPr>
              <a:t> Consider two alternative careers you entertained most seriously before deciding to study your current major. Place design (or your major) and the other option you entertained.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</a:rPr>
              <a:t>For example, my uncle was a physician in  Northern Italy. He used to do house visits in the countryside. I'd go with him on those trips and thought I'd love to be a doctor too when I grew up. So in high school I did lots of advanced biology and science and math classes. I also studied for 2.5 years journalism, studied drafting, sculpture for 2.5 years, did lights and sounds for school plays and school dances. I was fascinated by science and medicine but recognized that many of my interests were more on the creative side. My childhood hero was Leonardo Da Vinci. And, I loved to make drawings of  my fantastical inventions.  Ultimately, I decided to study architecture school for one year thinking that in the worst case scenario I could switch to pre-med in my second year. In my case I'd put on one end [architecture / design] and on the other [medicine / healthcare]</a:t>
            </a:r>
            <a:endParaRPr i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</a:rPr>
              <a:t>architecture / design &lt;------------------------------------&gt; medicine / healthcare</a:t>
            </a:r>
            <a:endParaRPr i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are the two alternative careers you considered most seriously?</a:t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311700" y="876775"/>
            <a:ext cx="8520600" cy="35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Step 3. </a:t>
            </a:r>
            <a:r>
              <a:rPr lang="en" sz="1100">
                <a:solidFill>
                  <a:schemeClr val="dk1"/>
                </a:solidFill>
              </a:rPr>
              <a:t>Now consider another axis of uncertainty linked to your profession.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In my case it might be “practice” vs. “research”. Put that on a vertical axis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so draw the 2x2.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(a)                          	      professional practice                              (b)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                                             	^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                          	               	|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                          	               	|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architecture / design &lt;------------------------------------&gt; medicine / healthcare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                          	               	|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                          	               	|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                                             	V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   (c)    	                                       research                                        (d)</a:t>
            </a:r>
            <a:endParaRPr i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Sketch out the four dimensions of your two career choices and critical uncertainties.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Fill out steps 1,2,3 on  the next slide.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461388" y="362250"/>
            <a:ext cx="414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arenBoth"/>
            </a:pPr>
            <a:r>
              <a:rPr lang="en"/>
              <a:t>Name it!</a:t>
            </a:r>
            <a:endParaRPr/>
          </a:p>
        </p:txBody>
      </p:sp>
      <p:cxnSp>
        <p:nvCxnSpPr>
          <p:cNvPr id="66" name="Google Shape;66;p15"/>
          <p:cNvCxnSpPr/>
          <p:nvPr/>
        </p:nvCxnSpPr>
        <p:spPr>
          <a:xfrm>
            <a:off x="4737275" y="362250"/>
            <a:ext cx="19200" cy="441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5"/>
          <p:cNvCxnSpPr/>
          <p:nvPr/>
        </p:nvCxnSpPr>
        <p:spPr>
          <a:xfrm>
            <a:off x="311700" y="2811225"/>
            <a:ext cx="8520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44975" y="4040425"/>
            <a:ext cx="414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(c)</a:t>
            </a:r>
            <a:r>
              <a:rPr lang="en"/>
              <a:t> </a:t>
            </a:r>
            <a:r>
              <a:rPr lang="en"/>
              <a:t>Name it!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8400548" y="495525"/>
            <a:ext cx="63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(b)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8301673" y="4040425"/>
            <a:ext cx="63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(d)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6198025" y="589825"/>
            <a:ext cx="21036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 it</a:t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6198025" y="4087525"/>
            <a:ext cx="23325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lphaLcParenBoth"/>
            </a:pPr>
            <a:r>
              <a:rPr lang="en" sz="1800">
                <a:solidFill>
                  <a:schemeClr val="dk2"/>
                </a:solidFill>
              </a:rPr>
              <a:t>Name it!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3580625" y="111325"/>
            <a:ext cx="2332500" cy="47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Axis 1 dimension 1</a:t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3580625" y="4302750"/>
            <a:ext cx="2332500" cy="47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Axis 1 dimension 2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191300" y="2800575"/>
            <a:ext cx="23325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Axis 2 dimension 1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6811500" y="2800575"/>
            <a:ext cx="23325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Axis 2 dimension 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08825" y="85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Step 4.</a:t>
            </a:r>
            <a:r>
              <a:rPr lang="en" sz="1100">
                <a:solidFill>
                  <a:schemeClr val="dk1"/>
                </a:solidFill>
              </a:rPr>
              <a:t> Now describe scenarios for what you might be doing in each quadrant. What forces might push you in one quadrant? What barriers might you encounter in that quadrant?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(a) architecture / design practice.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Would like to work in professional studios in big cities like Milan or San Francisco.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Not that interested in going to practice in my parents village or minor cities.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Very competitive work environments and low pay but high costs of living (Milan).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Mainly contract work, freelance, project contingent work.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------------------------------------------------------------------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Collaboration with Gruppo 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A12 - international exhibits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Cognitive dissonance drafting during day - museum exhibit openings on nights and weekends.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Installations with new media artists.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(b) Medical practice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requires many years of very competitive education, residency years, specialization, etc.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seemed like less flexible professional training compared to design. --&gt; hmm less likely to leave sector?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mapped to fewer interests of mine. --&gt; more hobbies?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much more structured days and schedule.... Nights, </a:t>
            </a:r>
            <a:r>
              <a:rPr lang="en" sz="1100">
                <a:solidFill>
                  <a:schemeClr val="dk1"/>
                </a:solidFill>
              </a:rPr>
              <a:t>weekends</a:t>
            </a:r>
            <a:r>
              <a:rPr lang="en" sz="1100">
                <a:solidFill>
                  <a:schemeClr val="dk1"/>
                </a:solidFill>
              </a:rPr>
              <a:t>, etc.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(c) Design researcher. </a:t>
            </a:r>
            <a:r>
              <a:rPr lang="en" sz="1100">
                <a:solidFill>
                  <a:schemeClr val="dk1"/>
                </a:solidFill>
              </a:rPr>
              <a:t>This is part of my current job. My active research areas are listed here.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1155CC"/>
                </a:solidFill>
                <a:hlinkClick r:id="rId4"/>
              </a:rPr>
              <a:t>https://www.learningenvironmentslab.org/member/peter-scupelli/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(d) Healthcare researcher. </a:t>
            </a:r>
            <a:r>
              <a:rPr lang="en" sz="1100">
                <a:solidFill>
                  <a:schemeClr val="dk1"/>
                </a:solidFill>
              </a:rPr>
              <a:t>I never studied medicine. So this is a future that I didn’t  deeply explore.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Except that my doctoral research was about Surgical Suites. So I did get to do research on healthcare.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Designing information hotspots for surgical suites: How architecture, artifacts, and people’s behavior converge to support coordination. Here is a </a:t>
            </a:r>
            <a:r>
              <a:rPr i="1" lang="en" sz="1100" u="sng">
                <a:solidFill>
                  <a:srgbClr val="1155CC"/>
                </a:solidFill>
                <a:hlinkClick r:id="rId5"/>
              </a:rPr>
              <a:t>copy</a:t>
            </a:r>
            <a:r>
              <a:rPr i="1" lang="en" sz="1100">
                <a:solidFill>
                  <a:schemeClr val="dk1"/>
                </a:solidFill>
              </a:rPr>
              <a:t> if you want to read it. </a:t>
            </a:r>
            <a:endParaRPr i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I also spent two years working with professor Kristin Hughes on obesity prevention on her project called Fitwits. </a:t>
            </a:r>
            <a:r>
              <a:rPr lang="en" sz="1100" u="sng">
                <a:solidFill>
                  <a:srgbClr val="1155CC"/>
                </a:solidFill>
                <a:hlinkClick r:id="rId6"/>
              </a:rPr>
              <a:t>http://www.cmu.edu/homepage/health/2010/summer/the-fitwits-zones.shtml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Step 5. Select one of the four alternative personal futures you are most interested in exploring further.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