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0DA5E25-08B5-441C-A84E-08A784DE5908}">
  <a:tblStyle styleId="{20DA5E25-08B5-441C-A84E-08A784DE590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7"/>
  </p:normalViewPr>
  <p:slideViewPr>
    <p:cSldViewPr snapToGrid="0" snapToObjects="1">
      <p:cViewPr varScale="1">
        <p:scale>
          <a:sx n="135" d="100"/>
          <a:sy n="135" d="100"/>
        </p:scale>
        <p:origin x="96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t>Last assignment of Dexign futures class activity.</a:t>
            </a:r>
            <a:endParaRPr/>
          </a:p>
          <a:p>
            <a:pPr marL="0" lvl="0" indent="0" algn="l" rtl="0">
              <a:lnSpc>
                <a:spcPct val="115000"/>
              </a:lnSpc>
              <a:spcBef>
                <a:spcPts val="0"/>
              </a:spcBef>
              <a:spcAft>
                <a:spcPts val="0"/>
              </a:spcAft>
              <a:buClr>
                <a:schemeClr val="dk1"/>
              </a:buClr>
              <a:buSzPts val="1100"/>
              <a:buFont typeface="Arial"/>
              <a:buNone/>
            </a:pPr>
            <a:r>
              <a:rPr lang="en"/>
              <a:t>(adapted from Stuart Candy’s “TIME MACHINE / REVERSE ARCHEOLOGY:  Create an experience or artifact from the future” assignment. https://www.researchgate.net/publication/305333152_Time_Machine_Reverse_Archaeology</a:t>
            </a: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abb75dcd1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abb75dcd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solidFill>
                  <a:schemeClr val="dk2"/>
                </a:solidFill>
              </a:rPr>
              <a:t>Stuart Candy developed the Experiential Futures Ladder to go from the abstract to the specific concrete instance (Candy &amp; Dunagan, 2016). It has four levels that go from: (a) setting--the kind of future top level description of the world; (b) scenario-- a specific future history or state; (c) situation -- one-to-one scale visible representation of time and place; and (d) stuff-- artifacts or instantiations.</a:t>
            </a:r>
            <a:endParaRPr sz="1400">
              <a:solidFill>
                <a:schemeClr val="dk2"/>
              </a:solidFill>
            </a:endParaRPr>
          </a:p>
          <a:p>
            <a:pPr marL="0" lvl="0" indent="0" algn="l" rtl="0">
              <a:lnSpc>
                <a:spcPct val="115000"/>
              </a:lnSpc>
              <a:spcBef>
                <a:spcPts val="0"/>
              </a:spcBef>
              <a:spcAft>
                <a:spcPts val="0"/>
              </a:spcAft>
              <a:buClr>
                <a:schemeClr val="dk1"/>
              </a:buClr>
              <a:buSzPts val="1100"/>
              <a:buFont typeface="Arial"/>
              <a:buNone/>
            </a:pPr>
            <a:r>
              <a:rPr lang="en" sz="1400">
                <a:solidFill>
                  <a:schemeClr val="dk2"/>
                </a:solidFill>
              </a:rPr>
              <a:t> </a:t>
            </a:r>
            <a:endParaRPr sz="1400">
              <a:solidFill>
                <a:schemeClr val="dk2"/>
              </a:solidFill>
            </a:endParaRPr>
          </a:p>
          <a:p>
            <a:pPr marL="0" lvl="0" indent="0" algn="l" rtl="0">
              <a:lnSpc>
                <a:spcPct val="115000"/>
              </a:lnSpc>
              <a:spcBef>
                <a:spcPts val="0"/>
              </a:spcBef>
              <a:spcAft>
                <a:spcPts val="0"/>
              </a:spcAft>
              <a:buClr>
                <a:schemeClr val="dk1"/>
              </a:buClr>
              <a:buSzPts val="1100"/>
              <a:buFont typeface="Arial"/>
              <a:buNone/>
            </a:pPr>
            <a:r>
              <a:rPr lang="en" sz="1400">
                <a:solidFill>
                  <a:schemeClr val="dk2"/>
                </a:solidFill>
              </a:rPr>
              <a:t>Figure 1. The Experiential Futures Ladder from Candy, Stuart &amp; Dunagan, Jake (2016) Designing an experiential scenario: The people that vanished, Futures, (2016), http://dx.doi.org/10.1016/j.futures.2016.05.006</a:t>
            </a:r>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abb75dcd1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abb75dcd1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give you an overview of how the experiential futures ladder maps to the mission you are about to embark in for the future of learning experiential futures assignment.</a:t>
            </a:r>
            <a:endParaRPr/>
          </a:p>
          <a:p>
            <a:pPr marL="0" lvl="0" indent="0" algn="l" rtl="0">
              <a:spcBef>
                <a:spcPts val="0"/>
              </a:spcBef>
              <a:spcAft>
                <a:spcPts val="0"/>
              </a:spcAft>
              <a:buNone/>
            </a:pPr>
            <a:endParaRPr/>
          </a:p>
          <a:p>
            <a:pPr marL="0" lvl="0" indent="0" algn="l" rtl="0">
              <a:spcBef>
                <a:spcPts val="0"/>
              </a:spcBef>
              <a:spcAft>
                <a:spcPts val="0"/>
              </a:spcAft>
              <a:buNone/>
            </a:pPr>
            <a:r>
              <a:rPr lang="en"/>
              <a:t>You will fill this matrix to keep track of your team decisions.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abb75dcd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abb75dc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an overview of what you will make. You will make (1) artifacts, prototypes or communications from the future and (2) a five minute performance to bring people into the future.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abb75dcd1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abb75dcd1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11/14/2017 </a:t>
            </a:r>
            <a:endParaRPr>
              <a:solidFill>
                <a:schemeClr val="dk1"/>
              </a:solidFill>
            </a:endParaRPr>
          </a:p>
          <a:p>
            <a:pPr marL="0" lvl="0" indent="0" algn="l" rtl="0">
              <a:lnSpc>
                <a:spcPct val="115000"/>
              </a:lnSpc>
              <a:spcBef>
                <a:spcPts val="0"/>
              </a:spcBef>
              <a:spcAft>
                <a:spcPts val="0"/>
              </a:spcAft>
              <a:buNone/>
            </a:pPr>
            <a:r>
              <a:rPr lang="en">
                <a:solidFill>
                  <a:schemeClr val="dk1"/>
                </a:solidFill>
              </a:rPr>
              <a:t>Use Arnold’s Learn2050! and Institute for the Future’s Learning is Earning (Edublocks) Scenarios as a starting points.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You’ve already explored the mechanics of how to implement different benchmark goals, critiqued the scenario, and familiarized yourself with the futures of learning design space. You’ve critiqued the scenarios. Please modify and expand the scenarios based on your critiques and insights from the past weeks. What is the setting for your scenario? The</a:t>
            </a:r>
            <a:r>
              <a:rPr lang="en" sz="1800">
                <a:solidFill>
                  <a:schemeClr val="dk1"/>
                </a:solidFill>
              </a:rPr>
              <a:t> </a:t>
            </a:r>
            <a:r>
              <a:rPr lang="en"/>
              <a:t>setting is the kind of future top level description of the world.</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abb75dcd1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abb75dcd1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11/14/2017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Select a scenario snipet within Arnold’s Learn2050! Futures article and Learning is Learning, and Stanford D. School to work on. Remember </a:t>
            </a:r>
            <a:r>
              <a:rPr lang="en"/>
              <a:t>a scenario is a specific future history or state.</a:t>
            </a:r>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Stretch plausibility -- but don’t break it. Use Dator’s second law of futures. “Any successful statement about the future should at first appear to be ridiculous.”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marL="0" lvl="0" indent="0" algn="l" rtl="0">
              <a:lnSpc>
                <a:spcPct val="115000"/>
              </a:lnSpc>
              <a:spcBef>
                <a:spcPts val="0"/>
              </a:spcBef>
              <a:spcAft>
                <a:spcPts val="0"/>
              </a:spcAft>
              <a:buNone/>
            </a:pPr>
            <a:r>
              <a:rPr lang="en">
                <a:solidFill>
                  <a:schemeClr val="dk1"/>
                </a:solidFill>
              </a:rPr>
              <a:t>Write out the setting, and scenario you are going to explore. Remember it should be something that is linked to a “benchmark goal” for 2050, and has “futures signs” that you explored previously (e.g., you worked on linking the benchmark goals  to futures signs .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You also identified the four CLA layers to the present state and LEARN2050! future in that assignment (i.e., (a) litany, (b)  social / expert systems, (c) worldview, (d) myths &amp; stories).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abb75dcd1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abb75dcd1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11/16/2017 Thursday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Assume that the scenario you read has come to pass. What problems have lessened or gone away. Which problems have appeared or worsened?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What activities stopped or diminished?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What are surprising things that do not exist today?</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rPr>
              <a:t>Reverse Archeology</a:t>
            </a:r>
            <a:r>
              <a:rPr lang="en">
                <a:solidFill>
                  <a:schemeClr val="dk1"/>
                </a:solidFill>
              </a:rPr>
              <a:t> What artifacts, products, environments, or communications from the future might best help a visitor understand the future scenario? Some artifacts might be articles, postcards, packaging, newspapers, websites, etc.</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rPr>
              <a:t>Time Machine</a:t>
            </a:r>
            <a:r>
              <a:rPr lang="en">
                <a:solidFill>
                  <a:schemeClr val="dk1"/>
                </a:solidFill>
              </a:rPr>
              <a:t>  (4-5 minute performance) What specific situations might transport viewers into your future?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800">
              <a:solidFill>
                <a:schemeClr val="dk2"/>
              </a:solidFill>
            </a:endParaRPr>
          </a:p>
          <a:p>
            <a:pPr marL="0" lvl="0" indent="0" algn="l" rtl="0">
              <a:spcBef>
                <a:spcPts val="160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abb75dcd1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abb75dcd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11/21/2017</a:t>
            </a:r>
            <a:endParaRPr sz="1000">
              <a:solidFill>
                <a:schemeClr val="dk1"/>
              </a:solidFill>
            </a:endParaRPr>
          </a:p>
          <a:p>
            <a:pPr marL="0" lvl="0" indent="0" algn="l" rtl="0">
              <a:lnSpc>
                <a:spcPct val="115000"/>
              </a:lnSpc>
              <a:spcBef>
                <a:spcPts val="0"/>
              </a:spcBef>
              <a:spcAft>
                <a:spcPts val="0"/>
              </a:spcAft>
              <a:buNone/>
            </a:pPr>
            <a:r>
              <a:rPr lang="en">
                <a:solidFill>
                  <a:schemeClr val="dk1"/>
                </a:solidFill>
              </a:rPr>
              <a:t>What is the most captivating “tip of the iceberg” premise that can help the viewers imagine the larger scenario (within the time, resources, tools, skills, space available).</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What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abb75dcd1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abb75dcd1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rPr>
              <a:t>11/21/2017 Begin thinking about the story world that you want to create. You will need several things: storyboards, script, sketches of artifacts, communications, and services from the future. Assign a task to each team member. Each team member will work on a slide to develop drafts during Thanksgiving break.</a:t>
            </a:r>
            <a:endParaRPr sz="1000">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Create a story world. Seek to create a story that is cohesive and whole. Put the audience in the world of the scenario and keep us there. Don’t break the universe.</a:t>
            </a:r>
            <a:endParaRPr/>
          </a:p>
          <a:p>
            <a:pPr marL="0" lvl="0" indent="0" algn="l" rtl="0">
              <a:spcBef>
                <a:spcPts val="0"/>
              </a:spcBef>
              <a:spcAft>
                <a:spcPts val="0"/>
              </a:spcAft>
              <a:buNone/>
            </a:pPr>
            <a:endParaRPr/>
          </a:p>
          <a:p>
            <a:pPr marL="0" lvl="0" indent="0" algn="l" rtl="0">
              <a:spcBef>
                <a:spcPts val="0"/>
              </a:spcBef>
              <a:spcAft>
                <a:spcPts val="0"/>
              </a:spcAft>
              <a:buNone/>
            </a:pPr>
            <a:r>
              <a:rPr lang="en"/>
              <a:t>Reverse Archeology What you make should be “from the future” not about the future. Make something that looks, feels, and behaves as if it had just been time transported back to us. Evoke the story as compellingly and concretely as possible.</a:t>
            </a:r>
            <a:endParaRPr/>
          </a:p>
          <a:p>
            <a:pPr marL="0" lvl="0" indent="0" algn="l" rtl="0">
              <a:spcBef>
                <a:spcPts val="0"/>
              </a:spcBef>
              <a:spcAft>
                <a:spcPts val="0"/>
              </a:spcAft>
              <a:buNone/>
            </a:pPr>
            <a:endParaRPr/>
          </a:p>
          <a:p>
            <a:pPr marL="0" lvl="0" indent="0" algn="l" rtl="0">
              <a:spcBef>
                <a:spcPts val="0"/>
              </a:spcBef>
              <a:spcAft>
                <a:spcPts val="0"/>
              </a:spcAft>
              <a:buNone/>
            </a:pPr>
            <a:r>
              <a:rPr lang="en"/>
              <a:t>Time Machine  You can use the projector, and sound system in the classroom. Consider background music and sound effects if they help. Are there hand outs or props for your performance (i.e., think of this as a skit or charade around the campfire)?  How will you involve the audience in your performance?</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abb75dcd1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abb75dcd1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Please assign tasks to your team members. This is a divide and conquer strategy. Each team-member is responsible to bring a draft of their task to class so that it can be critiqued. Please bring the task done in class Tuesday 11/28</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abb75dcd1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abb75dcd1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abb75dcd1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abb75dcd1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abb75dcd1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abb75dcd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abb75dcd1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abb75dcd1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abb75dcd1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abb75dcd1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Due 11/30/2017</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ad43dfd5c_5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ad43dfd5c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ad43dfd5c_5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ad43dfd5c_5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ad43dfd5c_5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ad43dfd5c_5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ad43dfd5c_5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ad43dfd5c_5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b3b87434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b3b8743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give you an overview of how the experiential futures ladder maps to the mission you are about to embark in for the future of learning experiential futures assignment.</a:t>
            </a:r>
            <a:endParaRPr/>
          </a:p>
          <a:p>
            <a:pPr marL="0" lvl="0" indent="0" algn="l" rtl="0">
              <a:spcBef>
                <a:spcPts val="0"/>
              </a:spcBef>
              <a:spcAft>
                <a:spcPts val="0"/>
              </a:spcAft>
              <a:buNone/>
            </a:pPr>
            <a:endParaRPr/>
          </a:p>
          <a:p>
            <a:pPr marL="0" lvl="0" indent="0" algn="l" rtl="0">
              <a:spcBef>
                <a:spcPts val="0"/>
              </a:spcBef>
              <a:spcAft>
                <a:spcPts val="0"/>
              </a:spcAft>
              <a:buNone/>
            </a:pPr>
            <a:r>
              <a:rPr lang="en"/>
              <a:t>You will fill this matrix to keep track of your team decisions.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ad43dfd5c_38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ad43dfd5c_38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Due 11/30/2017</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ad43dfd5c_38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ad43dfd5c_38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ad43dfd5c_38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ad43dfd5c_38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ad43dfd5c_38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ad43dfd5c_38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ad43dfd5c_38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2ad43dfd5c_38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abb75dcd1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2abb75dcd1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Due 12/05/2017</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ad43dfd5c_38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2ad43dfd5c_3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ad43dfd5c_38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ad43dfd5c_38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ad43dfd5c_38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2ad43dfd5c_38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ad43dfd5c_38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2ad43dfd5c_38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abb75dcd1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abb75dcd1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Experiencing </a:t>
            </a:r>
            <a:br>
              <a:rPr lang="en"/>
            </a:br>
            <a:r>
              <a:rPr lang="en"/>
              <a:t>Education Futures</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Experiential Futures Exercise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a:solidFill>
                  <a:schemeClr val="dk2"/>
                </a:solidFill>
              </a:rPr>
              <a:t>Theoretical framing of Experiential Futures:</a:t>
            </a:r>
            <a:endParaRPr sz="1800">
              <a:solidFill>
                <a:schemeClr val="dk2"/>
              </a:solidFill>
            </a:endParaRPr>
          </a:p>
          <a:p>
            <a:pPr marL="0" lvl="0" indent="0" algn="l" rtl="0">
              <a:spcBef>
                <a:spcPts val="0"/>
              </a:spcBef>
              <a:spcAft>
                <a:spcPts val="0"/>
              </a:spcAft>
              <a:buNone/>
            </a:pP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1600"/>
              </a:spcAft>
              <a:buNone/>
            </a:pPr>
            <a:endParaRPr/>
          </a:p>
        </p:txBody>
      </p:sp>
      <p:pic>
        <p:nvPicPr>
          <p:cNvPr id="62" name="Google Shape;62;p14"/>
          <p:cNvPicPr preferRelativeResize="0"/>
          <p:nvPr/>
        </p:nvPicPr>
        <p:blipFill>
          <a:blip r:embed="rId3">
            <a:alphaModFix/>
          </a:blip>
          <a:stretch>
            <a:fillRect/>
          </a:stretch>
        </p:blipFill>
        <p:spPr>
          <a:xfrm>
            <a:off x="318469" y="0"/>
            <a:ext cx="850706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0. Experiential Futures Ladder</a:t>
            </a:r>
            <a:endParaRPr/>
          </a:p>
        </p:txBody>
      </p:sp>
      <p:graphicFrame>
        <p:nvGraphicFramePr>
          <p:cNvPr id="68" name="Google Shape;68;p15"/>
          <p:cNvGraphicFramePr/>
          <p:nvPr/>
        </p:nvGraphicFramePr>
        <p:xfrm>
          <a:off x="1571475" y="1152475"/>
          <a:ext cx="7132650" cy="3830625"/>
        </p:xfrm>
        <a:graphic>
          <a:graphicData uri="http://schemas.openxmlformats.org/drawingml/2006/table">
            <a:tbl>
              <a:tblPr>
                <a:noFill/>
                <a:tableStyleId>{20DA5E25-08B5-441C-A84E-08A784DE5908}</a:tableStyleId>
              </a:tblPr>
              <a:tblGrid>
                <a:gridCol w="2681550">
                  <a:extLst>
                    <a:ext uri="{9D8B030D-6E8A-4147-A177-3AD203B41FA5}">
                      <a16:colId xmlns:a16="http://schemas.microsoft.com/office/drawing/2014/main" val="20000"/>
                    </a:ext>
                  </a:extLst>
                </a:gridCol>
                <a:gridCol w="2225550">
                  <a:extLst>
                    <a:ext uri="{9D8B030D-6E8A-4147-A177-3AD203B41FA5}">
                      <a16:colId xmlns:a16="http://schemas.microsoft.com/office/drawing/2014/main" val="20001"/>
                    </a:ext>
                  </a:extLst>
                </a:gridCol>
                <a:gridCol w="2225550">
                  <a:extLst>
                    <a:ext uri="{9D8B030D-6E8A-4147-A177-3AD203B41FA5}">
                      <a16:colId xmlns:a16="http://schemas.microsoft.com/office/drawing/2014/main" val="20002"/>
                    </a:ext>
                  </a:extLst>
                </a:gridCol>
              </a:tblGrid>
              <a:tr h="766125">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lnSpc>
                          <a:spcPct val="115000"/>
                        </a:lnSpc>
                        <a:spcBef>
                          <a:spcPts val="0"/>
                        </a:spcBef>
                        <a:spcAft>
                          <a:spcPts val="0"/>
                        </a:spcAft>
                        <a:buNone/>
                      </a:pPr>
                      <a:r>
                        <a:rPr lang="en">
                          <a:solidFill>
                            <a:schemeClr val="dk2"/>
                          </a:solidFill>
                        </a:rPr>
                        <a:t>definition</a:t>
                      </a:r>
                      <a:endParaRPr>
                        <a:solidFill>
                          <a:schemeClr val="dk2"/>
                        </a:solidFill>
                      </a:endParaRPr>
                    </a:p>
                  </a:txBody>
                  <a:tcPr marL="91425" marR="91425" marT="91425" marB="91425"/>
                </a:tc>
                <a:tc>
                  <a:txBody>
                    <a:bodyPr/>
                    <a:lstStyle/>
                    <a:p>
                      <a:pPr marL="0" lvl="0" indent="0" algn="l" rtl="0">
                        <a:spcBef>
                          <a:spcPts val="0"/>
                        </a:spcBef>
                        <a:spcAft>
                          <a:spcPts val="0"/>
                        </a:spcAft>
                        <a:buNone/>
                      </a:pPr>
                      <a:r>
                        <a:rPr lang="en"/>
                        <a:t>Fill in for your project</a:t>
                      </a:r>
                      <a:endParaRPr/>
                    </a:p>
                  </a:txBody>
                  <a:tcPr marL="91425" marR="91425" marT="91425" marB="91425"/>
                </a:tc>
                <a:extLst>
                  <a:ext uri="{0D108BD9-81ED-4DB2-BD59-A6C34878D82A}">
                    <a16:rowId xmlns:a16="http://schemas.microsoft.com/office/drawing/2014/main" val="10000"/>
                  </a:ext>
                </a:extLst>
              </a:tr>
              <a:tr h="766125">
                <a:tc>
                  <a:txBody>
                    <a:bodyPr/>
                    <a:lstStyle/>
                    <a:p>
                      <a:pPr marL="0" lvl="0" indent="0" algn="l" rtl="0">
                        <a:spcBef>
                          <a:spcPts val="0"/>
                        </a:spcBef>
                        <a:spcAft>
                          <a:spcPts val="0"/>
                        </a:spcAft>
                        <a:buNone/>
                      </a:pPr>
                      <a:r>
                        <a:rPr lang="en"/>
                        <a:t>Setting</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a:solidFill>
                            <a:schemeClr val="dk2"/>
                          </a:solidFill>
                        </a:rPr>
                        <a:t>the kind of future top level description of the world</a:t>
                      </a:r>
                      <a:endParaRPr/>
                    </a:p>
                  </a:txBody>
                  <a:tcPr marL="91425" marR="91425" marT="91425" marB="91425"/>
                </a:tc>
                <a:tc>
                  <a:txBody>
                    <a:bodyPr/>
                    <a:lstStyle/>
                    <a:p>
                      <a:pPr marL="0" lvl="0" indent="0" algn="l" rtl="0">
                        <a:spcBef>
                          <a:spcPts val="0"/>
                        </a:spcBef>
                        <a:spcAft>
                          <a:spcPts val="0"/>
                        </a:spcAft>
                        <a:buNone/>
                      </a:pPr>
                      <a:r>
                        <a:rPr lang="en" sz="800"/>
                        <a:t> </a:t>
                      </a:r>
                      <a:endParaRPr sz="800"/>
                    </a:p>
                  </a:txBody>
                  <a:tcPr marL="91425" marR="91425" marT="91425" marB="91425"/>
                </a:tc>
                <a:extLst>
                  <a:ext uri="{0D108BD9-81ED-4DB2-BD59-A6C34878D82A}">
                    <a16:rowId xmlns:a16="http://schemas.microsoft.com/office/drawing/2014/main" val="10001"/>
                  </a:ext>
                </a:extLst>
              </a:tr>
              <a:tr h="766125">
                <a:tc>
                  <a:txBody>
                    <a:bodyPr/>
                    <a:lstStyle/>
                    <a:p>
                      <a:pPr marL="0" lvl="0" indent="0" algn="l" rtl="0">
                        <a:spcBef>
                          <a:spcPts val="0"/>
                        </a:spcBef>
                        <a:spcAft>
                          <a:spcPts val="0"/>
                        </a:spcAft>
                        <a:buNone/>
                      </a:pPr>
                      <a:r>
                        <a:rPr lang="en"/>
                        <a:t>Scenario</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a:solidFill>
                            <a:schemeClr val="dk2"/>
                          </a:solidFill>
                        </a:rPr>
                        <a:t>a specific future history or state</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1045900">
                <a:tc>
                  <a:txBody>
                    <a:bodyPr/>
                    <a:lstStyle/>
                    <a:p>
                      <a:pPr marL="0" lvl="0" indent="0" algn="l" rtl="0">
                        <a:spcBef>
                          <a:spcPts val="0"/>
                        </a:spcBef>
                        <a:spcAft>
                          <a:spcPts val="0"/>
                        </a:spcAft>
                        <a:buNone/>
                      </a:pPr>
                      <a:r>
                        <a:rPr lang="en"/>
                        <a:t>Situation</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a:solidFill>
                            <a:schemeClr val="dk2"/>
                          </a:solidFill>
                        </a:rPr>
                        <a:t>one-to-one scale visible representation of time and place</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486350">
                <a:tc>
                  <a:txBody>
                    <a:bodyPr/>
                    <a:lstStyle/>
                    <a:p>
                      <a:pPr marL="0" lvl="0" indent="0" algn="l" rtl="0">
                        <a:spcBef>
                          <a:spcPts val="0"/>
                        </a:spcBef>
                        <a:spcAft>
                          <a:spcPts val="0"/>
                        </a:spcAft>
                        <a:buNone/>
                      </a:pPr>
                      <a:r>
                        <a:rPr lang="en"/>
                        <a:t>Stuff</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a:solidFill>
                            <a:schemeClr val="dk2"/>
                          </a:solidFill>
                        </a:rPr>
                        <a:t>artifacts or instantiations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bl>
          </a:graphicData>
        </a:graphic>
      </p:graphicFrame>
      <p:sp>
        <p:nvSpPr>
          <p:cNvPr id="69" name="Google Shape;69;p15"/>
          <p:cNvSpPr txBox="1"/>
          <p:nvPr/>
        </p:nvSpPr>
        <p:spPr>
          <a:xfrm>
            <a:off x="311700" y="1828525"/>
            <a:ext cx="9732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t>abstract</a:t>
            </a:r>
            <a:endParaRPr b="1"/>
          </a:p>
        </p:txBody>
      </p:sp>
      <p:sp>
        <p:nvSpPr>
          <p:cNvPr id="70" name="Google Shape;70;p15"/>
          <p:cNvSpPr txBox="1"/>
          <p:nvPr/>
        </p:nvSpPr>
        <p:spPr>
          <a:xfrm>
            <a:off x="311700" y="4410400"/>
            <a:ext cx="9732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t>concrete</a:t>
            </a:r>
            <a:endParaRPr b="1"/>
          </a:p>
        </p:txBody>
      </p:sp>
      <p:cxnSp>
        <p:nvCxnSpPr>
          <p:cNvPr id="71" name="Google Shape;71;p15"/>
          <p:cNvCxnSpPr>
            <a:stCxn id="69" idx="2"/>
            <a:endCxn id="70" idx="0"/>
          </p:cNvCxnSpPr>
          <p:nvPr/>
        </p:nvCxnSpPr>
        <p:spPr>
          <a:xfrm>
            <a:off x="798300" y="2401225"/>
            <a:ext cx="0" cy="2009100"/>
          </a:xfrm>
          <a:prstGeom prst="straightConnector1">
            <a:avLst/>
          </a:prstGeom>
          <a:noFill/>
          <a:ln w="9525" cap="flat" cmpd="sng">
            <a:solidFill>
              <a:schemeClr val="dk2"/>
            </a:solidFill>
            <a:prstDash val="solid"/>
            <a:round/>
            <a:headEnd type="none" w="med" len="med"/>
            <a:tailEnd type="stealth"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Reverse Archeology &amp; Time Machine</a:t>
            </a:r>
            <a:endParaRPr/>
          </a:p>
        </p:txBody>
      </p:sp>
      <p:sp>
        <p:nvSpPr>
          <p:cNvPr id="77" name="Google Shape;77;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400" b="1">
                <a:solidFill>
                  <a:schemeClr val="dk1"/>
                </a:solidFill>
              </a:rPr>
              <a:t>Reverse Archeology</a:t>
            </a:r>
            <a:r>
              <a:rPr lang="en" sz="2400">
                <a:solidFill>
                  <a:schemeClr val="dk1"/>
                </a:solidFill>
              </a:rPr>
              <a:t> involves making an artifact, prototypes, environments, or communication from the future.</a:t>
            </a: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The </a:t>
            </a:r>
            <a:r>
              <a:rPr lang="en" sz="2400" b="1">
                <a:solidFill>
                  <a:schemeClr val="dk1"/>
                </a:solidFill>
              </a:rPr>
              <a:t>Time Machine</a:t>
            </a:r>
            <a:r>
              <a:rPr lang="en" sz="2400">
                <a:solidFill>
                  <a:schemeClr val="dk1"/>
                </a:solidFill>
              </a:rPr>
              <a:t> involves creating a performance to bring people into the future. It usually incorporates tangible artifacts as props and costumes.  </a:t>
            </a:r>
            <a:endParaRPr sz="2400">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445025"/>
            <a:ext cx="98712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Step 1. Describe the Setting for the future of education</a:t>
            </a:r>
            <a:endParaRPr/>
          </a:p>
        </p:txBody>
      </p:sp>
      <p:sp>
        <p:nvSpPr>
          <p:cNvPr id="83" name="Google Shape;83;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rPr>
              <a:t>Use Arnold’s Learn2050! and Institute for the Future’s Learning is Earning (Edublocks) Scenarios, D.School examples, as a starting points.</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en" sz="1100">
                <a:solidFill>
                  <a:schemeClr val="dk1"/>
                </a:solidFill>
              </a:rPr>
              <a:t>You’ve already explored the mechanics of how to implement different benchmark goals, critiqued the scenario, and familiarized yourself with the futures of learning design space. You’ve critiqued the scenarios. Please modify and expand the scenarios based on your critiques and insights from the past weeks. What is the setting for your scenario? The</a:t>
            </a:r>
            <a:r>
              <a:rPr lang="en">
                <a:solidFill>
                  <a:schemeClr val="dk1"/>
                </a:solidFill>
              </a:rPr>
              <a:t> </a:t>
            </a:r>
            <a:r>
              <a:rPr lang="en" sz="1100">
                <a:solidFill>
                  <a:schemeClr val="dk1"/>
                </a:solidFill>
              </a:rPr>
              <a:t>setting is the kind of future top level description of the world.</a:t>
            </a:r>
            <a:endParaRPr sz="1100">
              <a:solidFill>
                <a:schemeClr val="dk1"/>
              </a:solidFill>
            </a:endParaRPr>
          </a:p>
          <a:p>
            <a:pPr marL="0" lvl="0" indent="0" algn="l" rtl="0">
              <a:lnSpc>
                <a:spcPct val="100000"/>
              </a:lnSpc>
              <a:spcBef>
                <a:spcPts val="0"/>
              </a:spcBef>
              <a:spcAft>
                <a:spcPts val="0"/>
              </a:spcAft>
              <a:buNone/>
            </a:pPr>
            <a:endParaRPr sz="1100">
              <a:solidFill>
                <a:schemeClr val="dk1"/>
              </a:solidFill>
            </a:endParaRPr>
          </a:p>
          <a:p>
            <a:pPr marL="0" lvl="0" indent="0" algn="l" rtl="0">
              <a:spcBef>
                <a:spcPts val="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5025"/>
            <a:ext cx="8520600" cy="61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2. What is the specific future history or state </a:t>
            </a:r>
            <a:endParaRPr/>
          </a:p>
        </p:txBody>
      </p:sp>
      <p:sp>
        <p:nvSpPr>
          <p:cNvPr id="89" name="Google Shape;89;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100">
                <a:solidFill>
                  <a:schemeClr val="dk1"/>
                </a:solidFill>
              </a:rPr>
              <a:t>Select a scenario snipet within Arnold’s Learn2050! Futures article and Learning is Learning to work on. Remember a scenario is a specific future history or state.</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a:solidFill>
                  <a:schemeClr val="dk1"/>
                </a:solidFill>
              </a:rPr>
              <a:t>Stretch plausibility -- but don’t break it. Use Dator’s second law of futures. “Any successful statement about the future should at first appear to be ridiculous.”</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a:solidFill>
                  <a:schemeClr val="dk1"/>
                </a:solidFill>
              </a:rPr>
              <a:t>Write out the setting, and scenario you are going to explore. Remember it should be something that is linked to a “benchmark goal” for 2050, and has “futures signs” that you explored previously (e.g., you worked on linking the benchmark goals  to futures signs). </a:t>
            </a:r>
            <a:endParaRPr sz="1100">
              <a:solidFill>
                <a:schemeClr val="dk1"/>
              </a:solidFill>
            </a:endParaRPr>
          </a:p>
          <a:p>
            <a:pPr marL="0" lvl="0" indent="0" algn="l" rtl="0">
              <a:spcBef>
                <a:spcPts val="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0"/>
              </a:spcAft>
              <a:buClr>
                <a:schemeClr val="dk1"/>
              </a:buClr>
              <a:buSzPts val="1100"/>
              <a:buFont typeface="Arial"/>
              <a:buNone/>
            </a:pPr>
            <a:r>
              <a:rPr lang="en" sz="1100">
                <a:solidFill>
                  <a:schemeClr val="dk1"/>
                </a:solidFill>
              </a:rPr>
              <a:t>You also identified the four CLA layers to the present state and LEARN2050! future in that assignment (i.e., (a) litany, (b)  social / expert systems, (c) worldview, (d) myths &amp; stories).</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3. Generate multiple premises. </a:t>
            </a:r>
            <a:endParaRPr/>
          </a:p>
        </p:txBody>
      </p:sp>
      <p:sp>
        <p:nvSpPr>
          <p:cNvPr id="95" name="Google Shape;95;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Char char="●"/>
            </a:pPr>
            <a:r>
              <a:rPr lang="en" sz="1100">
                <a:solidFill>
                  <a:schemeClr val="dk1"/>
                </a:solidFill>
              </a:rPr>
              <a:t>Assume that the scenario you read has come to pass. What problems have lessened or gone away. Which problems have appeared or worsened?</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What activities stopped or diminished?</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What are surprising things that do not exist today?</a:t>
            </a:r>
            <a:endParaRPr sz="1100">
              <a:solidFill>
                <a:schemeClr val="dk1"/>
              </a:solidFill>
            </a:endParaRPr>
          </a:p>
          <a:p>
            <a:pPr marL="0" lvl="0" indent="0" algn="l" rtl="0">
              <a:spcBef>
                <a:spcPts val="0"/>
              </a:spcBef>
              <a:spcAft>
                <a:spcPts val="0"/>
              </a:spcAft>
              <a:buNone/>
            </a:pPr>
            <a:r>
              <a:rPr lang="en" sz="1100">
                <a:solidFill>
                  <a:schemeClr val="dk1"/>
                </a:solidFill>
              </a:rPr>
              <a:t> </a:t>
            </a:r>
            <a:endParaRPr sz="1100">
              <a:solidFill>
                <a:schemeClr val="dk1"/>
              </a:solidFill>
            </a:endParaRPr>
          </a:p>
          <a:p>
            <a:pPr marL="0" lvl="0" indent="0" algn="l" rtl="0">
              <a:spcBef>
                <a:spcPts val="0"/>
              </a:spcBef>
              <a:spcAft>
                <a:spcPts val="0"/>
              </a:spcAft>
              <a:buNone/>
            </a:pPr>
            <a:r>
              <a:rPr lang="en" sz="1100" b="1">
                <a:solidFill>
                  <a:schemeClr val="dk1"/>
                </a:solidFill>
              </a:rPr>
              <a:t>Reverse Archeology</a:t>
            </a:r>
            <a:r>
              <a:rPr lang="en" sz="1100">
                <a:solidFill>
                  <a:schemeClr val="dk1"/>
                </a:solidFill>
              </a:rPr>
              <a:t> What artifacts, products, environments, or communications from the future might best help a visitor understand the future scenario? Some artifacts might be articles, postcards, packaging, newspapers, websites, etc.</a:t>
            </a:r>
            <a:endParaRPr sz="1100">
              <a:solidFill>
                <a:schemeClr val="dk1"/>
              </a:solidFill>
            </a:endParaRPr>
          </a:p>
          <a:p>
            <a:pPr marL="0" lvl="0" indent="0" algn="l" rtl="0">
              <a:spcBef>
                <a:spcPts val="0"/>
              </a:spcBef>
              <a:spcAft>
                <a:spcPts val="0"/>
              </a:spcAft>
              <a:buNone/>
            </a:pPr>
            <a:r>
              <a:rPr lang="en" sz="1100">
                <a:solidFill>
                  <a:schemeClr val="dk1"/>
                </a:solidFill>
              </a:rPr>
              <a:t> </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b="1">
                <a:solidFill>
                  <a:schemeClr val="dk1"/>
                </a:solidFill>
              </a:rPr>
              <a:t>Time Machine</a:t>
            </a:r>
            <a:r>
              <a:rPr lang="en" sz="1100">
                <a:solidFill>
                  <a:schemeClr val="dk1"/>
                </a:solidFill>
              </a:rPr>
              <a:t>  (4-5 minute performance) What specific situations might transport viewers into your future?</a:t>
            </a:r>
            <a:endParaRPr sz="1100">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4. Choose your premise. </a:t>
            </a:r>
            <a:endParaRPr/>
          </a:p>
          <a:p>
            <a:pPr marL="0" lvl="0" indent="0" algn="l" rtl="0">
              <a:spcBef>
                <a:spcPts val="0"/>
              </a:spcBef>
              <a:spcAft>
                <a:spcPts val="0"/>
              </a:spcAft>
              <a:buNone/>
            </a:pPr>
            <a:endParaRPr/>
          </a:p>
        </p:txBody>
      </p:sp>
      <p:sp>
        <p:nvSpPr>
          <p:cNvPr id="101" name="Google Shape;101;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the most captivating “tip of the iceberg” premise that can help the viewers imagine the larger scenario (within the constraints you are working within: time, resources, tools, skills, space available).</a:t>
            </a:r>
            <a:endParaRPr/>
          </a:p>
          <a:p>
            <a:pPr marL="0" lvl="0" indent="0" algn="l" rtl="0">
              <a:spcBef>
                <a:spcPts val="1600"/>
              </a:spcBef>
              <a:spcAft>
                <a:spcPts val="16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Step 5. brainstorm your artifact / experience.</a:t>
            </a:r>
            <a:endParaRPr/>
          </a:p>
        </p:txBody>
      </p:sp>
      <p:sp>
        <p:nvSpPr>
          <p:cNvPr id="107" name="Google Shape;107;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Create a story world. Seek to create a story that is cohesive and whole. Put the audience in the world of the scenario and keep us there. Don’t break the universe.</a:t>
            </a:r>
            <a:endParaRPr/>
          </a:p>
          <a:p>
            <a:pPr marL="0" lvl="0" indent="0" algn="l" rtl="0">
              <a:spcBef>
                <a:spcPts val="1600"/>
              </a:spcBef>
              <a:spcAft>
                <a:spcPts val="0"/>
              </a:spcAft>
              <a:buClr>
                <a:schemeClr val="dk1"/>
              </a:buClr>
              <a:buSzPts val="1100"/>
              <a:buFont typeface="Arial"/>
              <a:buNone/>
            </a:pPr>
            <a:r>
              <a:rPr lang="en"/>
              <a:t>Reverse Archeology What you make should be “from the future” not about the future. Make something that looks, feels, and behaves as if it had just been time transported back to us. Evoke the story as compellingly and concretely as possible.</a:t>
            </a:r>
            <a:endParaRPr/>
          </a:p>
          <a:p>
            <a:pPr marL="0" lvl="0" indent="0" algn="l" rtl="0">
              <a:spcBef>
                <a:spcPts val="1600"/>
              </a:spcBef>
              <a:spcAft>
                <a:spcPts val="0"/>
              </a:spcAft>
              <a:buClr>
                <a:schemeClr val="dk1"/>
              </a:buClr>
              <a:buSzPts val="1100"/>
              <a:buFont typeface="Arial"/>
              <a:buNone/>
            </a:pPr>
            <a:r>
              <a:rPr lang="en"/>
              <a:t>Time Machine  You can use the projector, and sound system in the classroom. Consider background music and sound effects if they help. Are there hand outs or props for your performance (i.e., think of this as a skit or charade around the campfire)?  How will you involve the audience in your performance?</a:t>
            </a:r>
            <a:endParaRPr sz="1100">
              <a:solidFill>
                <a:schemeClr val="dk1"/>
              </a:solidFill>
            </a:endParaRPr>
          </a:p>
          <a:p>
            <a:pPr marL="0" lvl="0" indent="0" algn="l" rtl="0">
              <a:spcBef>
                <a:spcPts val="160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Step 6. List </a:t>
            </a:r>
            <a:r>
              <a:rPr lang="en"/>
              <a:t>of tasks</a:t>
            </a:r>
            <a:endParaRPr dirty="0"/>
          </a:p>
        </p:txBody>
      </p:sp>
      <p:sp>
        <p:nvSpPr>
          <p:cNvPr id="113" name="Google Shape;113;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graphicFrame>
        <p:nvGraphicFramePr>
          <p:cNvPr id="114" name="Google Shape;114;p22"/>
          <p:cNvGraphicFramePr/>
          <p:nvPr/>
        </p:nvGraphicFramePr>
        <p:xfrm>
          <a:off x="952500" y="1619250"/>
          <a:ext cx="7239000" cy="1981050"/>
        </p:xfrm>
        <a:graphic>
          <a:graphicData uri="http://schemas.openxmlformats.org/drawingml/2006/table">
            <a:tbl>
              <a:tblPr>
                <a:noFill/>
                <a:tableStyleId>{20DA5E25-08B5-441C-A84E-08A784DE5908}</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b="1"/>
                        <a:t>tasks</a:t>
                      </a:r>
                      <a:endParaRPr b="1"/>
                    </a:p>
                  </a:txBody>
                  <a:tcPr marL="91425" marR="91425" marT="91425" marB="91425"/>
                </a:tc>
                <a:tc>
                  <a:txBody>
                    <a:bodyPr/>
                    <a:lstStyle/>
                    <a:p>
                      <a:pPr marL="0" lvl="0" indent="0" algn="l" rtl="0">
                        <a:spcBef>
                          <a:spcPts val="0"/>
                        </a:spcBef>
                        <a:spcAft>
                          <a:spcPts val="0"/>
                        </a:spcAft>
                        <a:buNone/>
                      </a:pPr>
                      <a:r>
                        <a:rPr lang="en" b="1"/>
                        <a:t>name</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storyboard</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t>script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t>artifact sketches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t>costumes / roles </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Storyboard draft (write your name)</a:t>
            </a:r>
            <a:endParaRPr/>
          </a:p>
        </p:txBody>
      </p:sp>
      <p:sp>
        <p:nvSpPr>
          <p:cNvPr id="120" name="Google Shape;120;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Script draft (write your name)</a:t>
            </a:r>
            <a:endParaRPr/>
          </a:p>
        </p:txBody>
      </p:sp>
      <p:sp>
        <p:nvSpPr>
          <p:cNvPr id="126" name="Google Shape;126;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Artifact sketches (write your name)</a:t>
            </a:r>
            <a:endParaRPr/>
          </a:p>
        </p:txBody>
      </p:sp>
      <p:sp>
        <p:nvSpPr>
          <p:cNvPr id="132" name="Google Shape;132;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Costumes and roles (write your name)</a:t>
            </a:r>
            <a:endParaRPr/>
          </a:p>
        </p:txBody>
      </p:sp>
      <p:sp>
        <p:nvSpPr>
          <p:cNvPr id="138" name="Google Shape;138;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7. Revised &amp; Integrated, Storyboard, Script, Artifacts, Costumes &amp; Roles</a:t>
            </a:r>
            <a:endParaRPr/>
          </a:p>
        </p:txBody>
      </p:sp>
      <p:sp>
        <p:nvSpPr>
          <p:cNvPr id="144" name="Google Shape;144;p27"/>
          <p:cNvSpPr txBox="1">
            <a:spLocks noGrp="1"/>
          </p:cNvSpPr>
          <p:nvPr>
            <p:ph type="body" idx="1"/>
          </p:nvPr>
        </p:nvSpPr>
        <p:spPr>
          <a:xfrm>
            <a:off x="311700" y="15173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graphicFrame>
        <p:nvGraphicFramePr>
          <p:cNvPr id="145" name="Google Shape;145;p27"/>
          <p:cNvGraphicFramePr/>
          <p:nvPr/>
        </p:nvGraphicFramePr>
        <p:xfrm>
          <a:off x="952500" y="2244575"/>
          <a:ext cx="7239000" cy="1981050"/>
        </p:xfrm>
        <a:graphic>
          <a:graphicData uri="http://schemas.openxmlformats.org/drawingml/2006/table">
            <a:tbl>
              <a:tblPr>
                <a:noFill/>
                <a:tableStyleId>{20DA5E25-08B5-441C-A84E-08A784DE5908}</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b="1"/>
                        <a:t>tasks</a:t>
                      </a:r>
                      <a:endParaRPr b="1"/>
                    </a:p>
                  </a:txBody>
                  <a:tcPr marL="91425" marR="91425" marT="91425" marB="91425"/>
                </a:tc>
                <a:tc>
                  <a:txBody>
                    <a:bodyPr/>
                    <a:lstStyle/>
                    <a:p>
                      <a:pPr marL="0" lvl="0" indent="0" algn="l" rtl="0">
                        <a:spcBef>
                          <a:spcPts val="0"/>
                        </a:spcBef>
                        <a:spcAft>
                          <a:spcPts val="0"/>
                        </a:spcAft>
                        <a:buNone/>
                      </a:pPr>
                      <a:r>
                        <a:rPr lang="en" b="1"/>
                        <a:t>name</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storyboard</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t>script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t>artifact sketches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t>costumes / roles </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Revised Storyboard draft (write your name)</a:t>
            </a:r>
            <a:endParaRPr/>
          </a:p>
        </p:txBody>
      </p:sp>
      <p:sp>
        <p:nvSpPr>
          <p:cNvPr id="151" name="Google Shape;151;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Revised Script draft (write your name)</a:t>
            </a:r>
            <a:endParaRPr/>
          </a:p>
        </p:txBody>
      </p:sp>
      <p:sp>
        <p:nvSpPr>
          <p:cNvPr id="157" name="Google Shape;157;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Revised Artifact sketches (write your name)</a:t>
            </a:r>
            <a:endParaRPr/>
          </a:p>
        </p:txBody>
      </p:sp>
      <p:sp>
        <p:nvSpPr>
          <p:cNvPr id="163" name="Google Shape;163;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Revised Costumes and roles (write your name)</a:t>
            </a:r>
            <a:endParaRPr/>
          </a:p>
        </p:txBody>
      </p:sp>
      <p:sp>
        <p:nvSpPr>
          <p:cNvPr id="169" name="Google Shape;169;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8a. Experiential Futures Ladder</a:t>
            </a:r>
            <a:endParaRPr/>
          </a:p>
        </p:txBody>
      </p:sp>
      <p:graphicFrame>
        <p:nvGraphicFramePr>
          <p:cNvPr id="175" name="Google Shape;175;p32"/>
          <p:cNvGraphicFramePr/>
          <p:nvPr/>
        </p:nvGraphicFramePr>
        <p:xfrm>
          <a:off x="1571475" y="1152475"/>
          <a:ext cx="7132650" cy="3965566"/>
        </p:xfrm>
        <a:graphic>
          <a:graphicData uri="http://schemas.openxmlformats.org/drawingml/2006/table">
            <a:tbl>
              <a:tblPr>
                <a:noFill/>
                <a:tableStyleId>{20DA5E25-08B5-441C-A84E-08A784DE5908}</a:tableStyleId>
              </a:tblPr>
              <a:tblGrid>
                <a:gridCol w="886375">
                  <a:extLst>
                    <a:ext uri="{9D8B030D-6E8A-4147-A177-3AD203B41FA5}">
                      <a16:colId xmlns:a16="http://schemas.microsoft.com/office/drawing/2014/main" val="20000"/>
                    </a:ext>
                  </a:extLst>
                </a:gridCol>
                <a:gridCol w="1190875">
                  <a:extLst>
                    <a:ext uri="{9D8B030D-6E8A-4147-A177-3AD203B41FA5}">
                      <a16:colId xmlns:a16="http://schemas.microsoft.com/office/drawing/2014/main" val="20001"/>
                    </a:ext>
                  </a:extLst>
                </a:gridCol>
                <a:gridCol w="2527700">
                  <a:extLst>
                    <a:ext uri="{9D8B030D-6E8A-4147-A177-3AD203B41FA5}">
                      <a16:colId xmlns:a16="http://schemas.microsoft.com/office/drawing/2014/main" val="20002"/>
                    </a:ext>
                  </a:extLst>
                </a:gridCol>
                <a:gridCol w="2527700">
                  <a:extLst>
                    <a:ext uri="{9D8B030D-6E8A-4147-A177-3AD203B41FA5}">
                      <a16:colId xmlns:a16="http://schemas.microsoft.com/office/drawing/2014/main" val="20003"/>
                    </a:ext>
                  </a:extLst>
                </a:gridCol>
              </a:tblGrid>
              <a:tr h="766125">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lnSpc>
                          <a:spcPct val="115000"/>
                        </a:lnSpc>
                        <a:spcBef>
                          <a:spcPts val="0"/>
                        </a:spcBef>
                        <a:spcAft>
                          <a:spcPts val="0"/>
                        </a:spcAft>
                        <a:buNone/>
                      </a:pPr>
                      <a:r>
                        <a:rPr lang="en">
                          <a:solidFill>
                            <a:schemeClr val="dk2"/>
                          </a:solidFill>
                        </a:rPr>
                        <a:t>definition</a:t>
                      </a:r>
                      <a:endParaRPr>
                        <a:solidFill>
                          <a:schemeClr val="dk2"/>
                        </a:solidFill>
                      </a:endParaRPr>
                    </a:p>
                  </a:txBody>
                  <a:tcPr marL="91425" marR="91425" marT="91425" marB="91425"/>
                </a:tc>
                <a:tc>
                  <a:txBody>
                    <a:bodyPr/>
                    <a:lstStyle/>
                    <a:p>
                      <a:pPr marL="0" lvl="0" indent="0" algn="l" rtl="0">
                        <a:spcBef>
                          <a:spcPts val="0"/>
                        </a:spcBef>
                        <a:spcAft>
                          <a:spcPts val="0"/>
                        </a:spcAft>
                        <a:buNone/>
                      </a:pPr>
                      <a:r>
                        <a:rPr lang="en"/>
                        <a:t>Description from Step 0</a:t>
                      </a:r>
                      <a:endParaRPr/>
                    </a:p>
                  </a:txBody>
                  <a:tcPr marL="91425" marR="91425" marT="91425" marB="91425"/>
                </a:tc>
                <a:tc>
                  <a:txBody>
                    <a:bodyPr/>
                    <a:lstStyle/>
                    <a:p>
                      <a:pPr marL="0" lvl="0" indent="0" algn="l" rtl="0">
                        <a:spcBef>
                          <a:spcPts val="0"/>
                        </a:spcBef>
                        <a:spcAft>
                          <a:spcPts val="0"/>
                        </a:spcAft>
                        <a:buNone/>
                      </a:pPr>
                      <a:r>
                        <a:rPr lang="en"/>
                        <a:t>Revised description</a:t>
                      </a:r>
                      <a:endParaRPr/>
                    </a:p>
                  </a:txBody>
                  <a:tcPr marL="91425" marR="91425" marT="91425" marB="91425"/>
                </a:tc>
                <a:extLst>
                  <a:ext uri="{0D108BD9-81ED-4DB2-BD59-A6C34878D82A}">
                    <a16:rowId xmlns:a16="http://schemas.microsoft.com/office/drawing/2014/main" val="10000"/>
                  </a:ext>
                </a:extLst>
              </a:tr>
              <a:tr h="766125">
                <a:tc>
                  <a:txBody>
                    <a:bodyPr/>
                    <a:lstStyle/>
                    <a:p>
                      <a:pPr marL="0" lvl="0" indent="0" algn="l" rtl="0">
                        <a:spcBef>
                          <a:spcPts val="0"/>
                        </a:spcBef>
                        <a:spcAft>
                          <a:spcPts val="0"/>
                        </a:spcAft>
                        <a:buNone/>
                      </a:pPr>
                      <a:r>
                        <a:rPr lang="en"/>
                        <a:t>Setting</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2"/>
                          </a:solidFill>
                        </a:rPr>
                        <a:t>the kind of future top level description of the world</a:t>
                      </a:r>
                      <a:endParaRPr sz="1000"/>
                    </a:p>
                  </a:txBody>
                  <a:tcPr marL="91425" marR="91425" marT="91425" marB="91425"/>
                </a:tc>
                <a:tc>
                  <a:txBody>
                    <a:bodyPr/>
                    <a:lstStyle/>
                    <a:p>
                      <a:pPr marL="0" lvl="0" indent="0" algn="l" rtl="0">
                        <a:spcBef>
                          <a:spcPts val="0"/>
                        </a:spcBef>
                        <a:spcAft>
                          <a:spcPts val="0"/>
                        </a:spcAft>
                        <a:buNone/>
                      </a:pPr>
                      <a:r>
                        <a:rPr lang="en" sz="800"/>
                        <a:t> </a:t>
                      </a:r>
                      <a:endParaRPr sz="800"/>
                    </a:p>
                  </a:txBody>
                  <a:tcPr marL="91425" marR="91425" marT="91425" marB="91425"/>
                </a:tc>
                <a:tc>
                  <a:txBody>
                    <a:bodyPr/>
                    <a:lstStyle/>
                    <a:p>
                      <a:pPr marL="0" lvl="0" indent="0" algn="l" rtl="0">
                        <a:spcBef>
                          <a:spcPts val="0"/>
                        </a:spcBef>
                        <a:spcAft>
                          <a:spcPts val="0"/>
                        </a:spcAft>
                        <a:buNone/>
                      </a:pPr>
                      <a:endParaRPr sz="800"/>
                    </a:p>
                  </a:txBody>
                  <a:tcPr marL="91425" marR="91425" marT="91425" marB="91425"/>
                </a:tc>
                <a:extLst>
                  <a:ext uri="{0D108BD9-81ED-4DB2-BD59-A6C34878D82A}">
                    <a16:rowId xmlns:a16="http://schemas.microsoft.com/office/drawing/2014/main" val="10001"/>
                  </a:ext>
                </a:extLst>
              </a:tr>
              <a:tr h="766125">
                <a:tc>
                  <a:txBody>
                    <a:bodyPr/>
                    <a:lstStyle/>
                    <a:p>
                      <a:pPr marL="0" lvl="0" indent="0" algn="l" rtl="0">
                        <a:spcBef>
                          <a:spcPts val="0"/>
                        </a:spcBef>
                        <a:spcAft>
                          <a:spcPts val="0"/>
                        </a:spcAft>
                        <a:buNone/>
                      </a:pPr>
                      <a:r>
                        <a:rPr lang="en"/>
                        <a:t>Scenario</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2"/>
                          </a:solidFill>
                        </a:rPr>
                        <a:t>a specific future history or state</a:t>
                      </a:r>
                      <a:endParaRPr sz="100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1045900">
                <a:tc>
                  <a:txBody>
                    <a:bodyPr/>
                    <a:lstStyle/>
                    <a:p>
                      <a:pPr marL="0" lvl="0" indent="0" algn="l" rtl="0">
                        <a:spcBef>
                          <a:spcPts val="0"/>
                        </a:spcBef>
                        <a:spcAft>
                          <a:spcPts val="0"/>
                        </a:spcAft>
                        <a:buNone/>
                      </a:pPr>
                      <a:r>
                        <a:rPr lang="en"/>
                        <a:t>Situation</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2"/>
                          </a:solidFill>
                        </a:rPr>
                        <a:t>one-to-one scale visible representation of time and place</a:t>
                      </a:r>
                      <a:endParaRPr sz="100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486350">
                <a:tc>
                  <a:txBody>
                    <a:bodyPr/>
                    <a:lstStyle/>
                    <a:p>
                      <a:pPr marL="0" lvl="0" indent="0" algn="l" rtl="0">
                        <a:spcBef>
                          <a:spcPts val="0"/>
                        </a:spcBef>
                        <a:spcAft>
                          <a:spcPts val="0"/>
                        </a:spcAft>
                        <a:buNone/>
                      </a:pPr>
                      <a:r>
                        <a:rPr lang="en"/>
                        <a:t>Stuff</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2"/>
                          </a:solidFill>
                        </a:rPr>
                        <a:t>artifacts or instantiations</a:t>
                      </a:r>
                      <a:endParaRPr sz="100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bl>
          </a:graphicData>
        </a:graphic>
      </p:graphicFrame>
      <p:sp>
        <p:nvSpPr>
          <p:cNvPr id="176" name="Google Shape;176;p32"/>
          <p:cNvSpPr txBox="1"/>
          <p:nvPr/>
        </p:nvSpPr>
        <p:spPr>
          <a:xfrm>
            <a:off x="311700" y="1828525"/>
            <a:ext cx="9732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t>abstract</a:t>
            </a:r>
            <a:endParaRPr b="1"/>
          </a:p>
        </p:txBody>
      </p:sp>
      <p:sp>
        <p:nvSpPr>
          <p:cNvPr id="177" name="Google Shape;177;p32"/>
          <p:cNvSpPr txBox="1"/>
          <p:nvPr/>
        </p:nvSpPr>
        <p:spPr>
          <a:xfrm>
            <a:off x="311700" y="4410400"/>
            <a:ext cx="9732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t>concrete</a:t>
            </a:r>
            <a:endParaRPr b="1"/>
          </a:p>
        </p:txBody>
      </p:sp>
      <p:cxnSp>
        <p:nvCxnSpPr>
          <p:cNvPr id="178" name="Google Shape;178;p32"/>
          <p:cNvCxnSpPr>
            <a:stCxn id="176" idx="2"/>
            <a:endCxn id="177" idx="0"/>
          </p:cNvCxnSpPr>
          <p:nvPr/>
        </p:nvCxnSpPr>
        <p:spPr>
          <a:xfrm>
            <a:off x="798300" y="2401225"/>
            <a:ext cx="0" cy="2009100"/>
          </a:xfrm>
          <a:prstGeom prst="straightConnector1">
            <a:avLst/>
          </a:prstGeom>
          <a:noFill/>
          <a:ln w="9525" cap="flat" cmpd="sng">
            <a:solidFill>
              <a:schemeClr val="dk2"/>
            </a:solidFill>
            <a:prstDash val="solid"/>
            <a:round/>
            <a:headEnd type="none" w="med" len="med"/>
            <a:tailEnd type="stealth"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8b. re-Revised &amp; Integrated, Storyboard, Script, Artifacts, Costumes &amp; Roles</a:t>
            </a:r>
            <a:endParaRPr/>
          </a:p>
        </p:txBody>
      </p:sp>
      <p:sp>
        <p:nvSpPr>
          <p:cNvPr id="184" name="Google Shape;184;p33"/>
          <p:cNvSpPr txBox="1">
            <a:spLocks noGrp="1"/>
          </p:cNvSpPr>
          <p:nvPr>
            <p:ph type="body" idx="1"/>
          </p:nvPr>
        </p:nvSpPr>
        <p:spPr>
          <a:xfrm>
            <a:off x="311700" y="15173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graphicFrame>
        <p:nvGraphicFramePr>
          <p:cNvPr id="185" name="Google Shape;185;p33"/>
          <p:cNvGraphicFramePr/>
          <p:nvPr/>
        </p:nvGraphicFramePr>
        <p:xfrm>
          <a:off x="952500" y="2332800"/>
          <a:ext cx="7239000" cy="1981050"/>
        </p:xfrm>
        <a:graphic>
          <a:graphicData uri="http://schemas.openxmlformats.org/drawingml/2006/table">
            <a:tbl>
              <a:tblPr>
                <a:noFill/>
                <a:tableStyleId>{20DA5E25-08B5-441C-A84E-08A784DE5908}</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b="1"/>
                        <a:t>tasks</a:t>
                      </a:r>
                      <a:endParaRPr b="1"/>
                    </a:p>
                  </a:txBody>
                  <a:tcPr marL="91425" marR="91425" marT="91425" marB="91425"/>
                </a:tc>
                <a:tc>
                  <a:txBody>
                    <a:bodyPr/>
                    <a:lstStyle/>
                    <a:p>
                      <a:pPr marL="0" lvl="0" indent="0" algn="l" rtl="0">
                        <a:spcBef>
                          <a:spcPts val="0"/>
                        </a:spcBef>
                        <a:spcAft>
                          <a:spcPts val="0"/>
                        </a:spcAft>
                        <a:buNone/>
                      </a:pPr>
                      <a:r>
                        <a:rPr lang="en" b="1"/>
                        <a:t>name</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storyboard</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t>script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t>artifact sketches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t>costumes / roles </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re-Revised Storyboard draft (write your name)</a:t>
            </a:r>
            <a:endParaRPr/>
          </a:p>
        </p:txBody>
      </p:sp>
      <p:sp>
        <p:nvSpPr>
          <p:cNvPr id="191" name="Google Shape;191;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re-Revised Script draft (write your name)</a:t>
            </a:r>
            <a:endParaRPr/>
          </a:p>
        </p:txBody>
      </p:sp>
      <p:sp>
        <p:nvSpPr>
          <p:cNvPr id="197" name="Google Shape;197;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re-Revised Artifact sketches (write your name)</a:t>
            </a:r>
            <a:endParaRPr/>
          </a:p>
        </p:txBody>
      </p:sp>
      <p:sp>
        <p:nvSpPr>
          <p:cNvPr id="203" name="Google Shape;203;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re-Revised Costumes and roles (write your name)</a:t>
            </a:r>
            <a:endParaRPr/>
          </a:p>
        </p:txBody>
      </p:sp>
      <p:sp>
        <p:nvSpPr>
          <p:cNvPr id="209" name="Google Shape;209;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9. Final Storyboard, Script, Artifacts, Costumes &amp; Roles</a:t>
            </a:r>
            <a:endParaRPr/>
          </a:p>
        </p:txBody>
      </p:sp>
      <p:sp>
        <p:nvSpPr>
          <p:cNvPr id="215" name="Google Shape;215;p38"/>
          <p:cNvSpPr txBox="1">
            <a:spLocks noGrp="1"/>
          </p:cNvSpPr>
          <p:nvPr>
            <p:ph type="body" idx="1"/>
          </p:nvPr>
        </p:nvSpPr>
        <p:spPr>
          <a:xfrm>
            <a:off x="311700" y="15173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graphicFrame>
        <p:nvGraphicFramePr>
          <p:cNvPr id="216" name="Google Shape;216;p38"/>
          <p:cNvGraphicFramePr/>
          <p:nvPr/>
        </p:nvGraphicFramePr>
        <p:xfrm>
          <a:off x="952500" y="2359225"/>
          <a:ext cx="7239000" cy="1981050"/>
        </p:xfrm>
        <a:graphic>
          <a:graphicData uri="http://schemas.openxmlformats.org/drawingml/2006/table">
            <a:tbl>
              <a:tblPr>
                <a:noFill/>
                <a:tableStyleId>{20DA5E25-08B5-441C-A84E-08A784DE5908}</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b="1"/>
                        <a:t>tasks</a:t>
                      </a:r>
                      <a:endParaRPr b="1"/>
                    </a:p>
                  </a:txBody>
                  <a:tcPr marL="91425" marR="91425" marT="91425" marB="91425"/>
                </a:tc>
                <a:tc>
                  <a:txBody>
                    <a:bodyPr/>
                    <a:lstStyle/>
                    <a:p>
                      <a:pPr marL="0" lvl="0" indent="0" algn="l" rtl="0">
                        <a:spcBef>
                          <a:spcPts val="0"/>
                        </a:spcBef>
                        <a:spcAft>
                          <a:spcPts val="0"/>
                        </a:spcAft>
                        <a:buNone/>
                      </a:pPr>
                      <a:r>
                        <a:rPr lang="en" b="1"/>
                        <a:t>name</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storyboard</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t>script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t>artifact sketches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t>costumes / roles </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Final Storyboard draft (write your name)</a:t>
            </a:r>
            <a:endParaRPr/>
          </a:p>
        </p:txBody>
      </p:sp>
      <p:sp>
        <p:nvSpPr>
          <p:cNvPr id="222" name="Google Shape;222;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Final Script draft (write your name)</a:t>
            </a:r>
            <a:endParaRPr/>
          </a:p>
        </p:txBody>
      </p:sp>
      <p:sp>
        <p:nvSpPr>
          <p:cNvPr id="228" name="Google Shape;228;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Final Artifact sketches (write your name)</a:t>
            </a:r>
            <a:endParaRPr/>
          </a:p>
        </p:txBody>
      </p:sp>
      <p:sp>
        <p:nvSpPr>
          <p:cNvPr id="234" name="Google Shape;234;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Final Costumes and roles (write your name)</a:t>
            </a:r>
            <a:endParaRPr/>
          </a:p>
        </p:txBody>
      </p:sp>
      <p:sp>
        <p:nvSpPr>
          <p:cNvPr id="240" name="Google Shape;240;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1926</Words>
  <Application>Microsoft Macintosh PowerPoint</Application>
  <PresentationFormat>On-screen Show (16:9)</PresentationFormat>
  <Paragraphs>154</Paragraphs>
  <Slides>31</Slides>
  <Notes>31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31</vt:i4>
      </vt:variant>
    </vt:vector>
  </HeadingPairs>
  <TitlesOfParts>
    <vt:vector size="33" baseType="lpstr">
      <vt:lpstr>Arial</vt:lpstr>
      <vt:lpstr>Simple Light</vt:lpstr>
      <vt:lpstr>Experiencing  Education Futures</vt:lpstr>
      <vt:lpstr>Theoretical framing of Experiential Futures: </vt:lpstr>
      <vt:lpstr>Step 0. Experiential Futures Ladder</vt:lpstr>
      <vt:lpstr>Reverse Archeology &amp; Time Machine</vt:lpstr>
      <vt:lpstr>Step 1. Describe the Setting for the future of education</vt:lpstr>
      <vt:lpstr>Step 2. What is the specific future history or state </vt:lpstr>
      <vt:lpstr>Step 3. Generate multiple premises. </vt:lpstr>
      <vt:lpstr>Step 4. Choose your premise.  </vt:lpstr>
      <vt:lpstr>Step 5. brainstorm your artifact / experience.</vt:lpstr>
      <vt:lpstr>Step 6. List of tasks</vt:lpstr>
      <vt:lpstr>Storyboard draft (write your name)</vt:lpstr>
      <vt:lpstr>Script draft (write your name)</vt:lpstr>
      <vt:lpstr>Artifact sketches (write your name)</vt:lpstr>
      <vt:lpstr>Costumes and roles (write your name)</vt:lpstr>
      <vt:lpstr>Step 7. Revised &amp; Integrated, Storyboard, Script, Artifacts, Costumes &amp; Roles</vt:lpstr>
      <vt:lpstr>Revised Storyboard draft (write your name)</vt:lpstr>
      <vt:lpstr>Revised Script draft (write your name)</vt:lpstr>
      <vt:lpstr>Revised Artifact sketches (write your name)</vt:lpstr>
      <vt:lpstr>Revised Costumes and roles (write your name)</vt:lpstr>
      <vt:lpstr>Step 8a. Experiential Futures Ladder</vt:lpstr>
      <vt:lpstr>Step 8b. re-Revised &amp; Integrated, Storyboard, Script, Artifacts, Costumes &amp; Roles</vt:lpstr>
      <vt:lpstr>re-Revised Storyboard draft (write your name)</vt:lpstr>
      <vt:lpstr>re-Revised Script draft (write your name)</vt:lpstr>
      <vt:lpstr>re-Revised Artifact sketches (write your name)</vt:lpstr>
      <vt:lpstr>re-Revised Costumes and roles (write your name)</vt:lpstr>
      <vt:lpstr>Step 9. Final Storyboard, Script, Artifacts, Costumes &amp; Roles</vt:lpstr>
      <vt:lpstr>Final Storyboard draft (write your name)</vt:lpstr>
      <vt:lpstr>Final Script draft (write your name)</vt:lpstr>
      <vt:lpstr>Final Artifact sketches (write your name)</vt:lpstr>
      <vt:lpstr>Final Costumes and roles (write your name)</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Experiencing  Education Futures</dc:title>
  <cp:lastModifiedBy>Isha Hans</cp:lastModifiedBy>
  <cp:revision>1</cp:revision>
  <dcterms:modified xsi:type="dcterms:W3CDTF">2020-05-04T14:32:03Z</dcterms:modified>
</cp:coreProperties>
</file>